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01" r:id="rId3"/>
    <p:sldId id="274" r:id="rId4"/>
    <p:sldId id="299" r:id="rId5"/>
    <p:sldId id="300" r:id="rId6"/>
    <p:sldId id="276" r:id="rId7"/>
    <p:sldId id="272" r:id="rId8"/>
    <p:sldId id="291" r:id="rId9"/>
    <p:sldId id="277" r:id="rId10"/>
    <p:sldId id="264" r:id="rId11"/>
    <p:sldId id="302" r:id="rId12"/>
    <p:sldId id="303" r:id="rId13"/>
    <p:sldId id="26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20" r:id="rId27"/>
    <p:sldId id="322" r:id="rId28"/>
    <p:sldId id="323" r:id="rId29"/>
    <p:sldId id="325" r:id="rId30"/>
    <p:sldId id="328" r:id="rId31"/>
    <p:sldId id="329" r:id="rId32"/>
    <p:sldId id="330" r:id="rId33"/>
    <p:sldId id="331" r:id="rId34"/>
    <p:sldId id="333" r:id="rId35"/>
    <p:sldId id="334" r:id="rId36"/>
    <p:sldId id="335" r:id="rId37"/>
    <p:sldId id="336" r:id="rId38"/>
    <p:sldId id="338" r:id="rId39"/>
    <p:sldId id="350" r:id="rId40"/>
    <p:sldId id="351" r:id="rId41"/>
    <p:sldId id="352" r:id="rId42"/>
    <p:sldId id="353" r:id="rId43"/>
    <p:sldId id="294" r:id="rId44"/>
    <p:sldId id="317" r:id="rId45"/>
    <p:sldId id="318" r:id="rId46"/>
    <p:sldId id="319" r:id="rId47"/>
    <p:sldId id="321" r:id="rId48"/>
    <p:sldId id="324" r:id="rId49"/>
    <p:sldId id="326" r:id="rId50"/>
    <p:sldId id="327" r:id="rId51"/>
    <p:sldId id="332" r:id="rId52"/>
    <p:sldId id="337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4" r:id="rId65"/>
    <p:sldId id="273" r:id="rId66"/>
    <p:sldId id="298" r:id="rId67"/>
    <p:sldId id="280" r:id="rId68"/>
    <p:sldId id="282" r:id="rId6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FF66CC"/>
    <a:srgbClr val="00CC00"/>
    <a:srgbClr val="9696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9873" autoAdjust="0"/>
  </p:normalViewPr>
  <p:slideViewPr>
    <p:cSldViewPr>
      <p:cViewPr varScale="1">
        <p:scale>
          <a:sx n="73" d="100"/>
          <a:sy n="73" d="100"/>
        </p:scale>
        <p:origin x="822" y="78"/>
      </p:cViewPr>
      <p:guideLst>
        <p:guide orient="horz" pos="4319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A4021-8200-4734-95C3-4213F073D81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BEE1D-531E-4743-91EF-F9A1CAAA2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1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9011C-D0F9-4FA0-B187-53DCFA59DB97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52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EFDD-8F2C-4EBB-AEEE-35A72FBCF0BD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CCF-0DB6-4D94-9C16-B2B9AF0624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3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458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2" t="24964" r="20213" b="9629"/>
          <a:stretch/>
        </p:blipFill>
        <p:spPr bwMode="auto">
          <a:xfrm>
            <a:off x="-21428" y="0"/>
            <a:ext cx="91123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18000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ko-KR" altLang="en-US" sz="2800" b="1" spc="-15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49000">
                      <a:srgbClr val="0070C0"/>
                    </a:gs>
                    <a:gs pos="50000">
                      <a:schemeClr val="tx2">
                        <a:lumMod val="75000"/>
                      </a:scheme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4324350" y="6486525"/>
            <a:ext cx="434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fld id="{5945B6F3-5D03-47E1-8599-461D566A8419}" type="slidenum">
              <a:rPr kumimoji="0" lang="en-US" altLang="ko-KR" sz="1600" b="1" i="1">
                <a:solidFill>
                  <a:schemeClr val="tx2"/>
                </a:solidFill>
                <a:latin typeface="+mn-lt"/>
                <a:ea typeface="맑은 고딕" pitchFamily="50" charset="-127"/>
                <a:cs typeface="Arial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kumimoji="0" lang="en-US" altLang="ko-KR" sz="1600" b="1" i="1" dirty="0">
              <a:solidFill>
                <a:schemeClr val="tx2"/>
              </a:solidFill>
              <a:latin typeface="+mn-lt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6478588"/>
            <a:ext cx="1633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7"/>
          <p:cNvSpPr txBox="1">
            <a:spLocks noChangeArrowheads="1"/>
          </p:cNvSpPr>
          <p:nvPr userDrawn="1"/>
        </p:nvSpPr>
        <p:spPr bwMode="auto">
          <a:xfrm>
            <a:off x="7978775" y="6502400"/>
            <a:ext cx="962123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kumimoji="0" lang="en-US" altLang="ko-KR" sz="1000" b="1" dirty="0" smtClean="0">
                <a:solidFill>
                  <a:srgbClr val="CC3300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09272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73" y="0"/>
            <a:ext cx="9067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18001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ko-KR" altLang="en-US" sz="2800" b="1" spc="-15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49000">
                      <a:srgbClr val="0070C0"/>
                    </a:gs>
                    <a:gs pos="50000">
                      <a:schemeClr val="tx2">
                        <a:lumMod val="75000"/>
                      </a:scheme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4323670" y="6486524"/>
            <a:ext cx="4363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fld id="{5945B6F3-5D03-47E1-8599-461D566A8419}" type="slidenum">
              <a:rPr kumimoji="0" lang="en-US" altLang="ko-KR" sz="1600" b="1" i="1">
                <a:solidFill>
                  <a:schemeClr val="tx2"/>
                </a:solidFill>
                <a:latin typeface="+mj-lt"/>
                <a:ea typeface="맑은 고딕" pitchFamily="50" charset="-127"/>
                <a:cs typeface="Arial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kumimoji="0" lang="en-US" altLang="ko-KR" sz="1600" b="1" i="1" dirty="0">
              <a:solidFill>
                <a:schemeClr val="tx2"/>
              </a:solidFill>
              <a:latin typeface="+mj-lt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 userDrawn="1"/>
        </p:nvSpPr>
        <p:spPr bwMode="auto">
          <a:xfrm>
            <a:off x="7978776" y="6486524"/>
            <a:ext cx="966290" cy="276999"/>
          </a:xfrm>
          <a:prstGeom prst="rect">
            <a:avLst/>
          </a:prstGeom>
          <a:solidFill>
            <a:schemeClr val="bg1"/>
          </a:solidFill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ko-KR" sz="1200" b="1" dirty="0" smtClean="0">
                <a:solidFill>
                  <a:srgbClr val="CC3300"/>
                </a:solidFill>
                <a:latin typeface="+mj-lt"/>
              </a:rPr>
              <a:t>Confidential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6" y="6486524"/>
            <a:ext cx="1554254" cy="3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V="1">
            <a:off x="-2003864" y="2575190"/>
            <a:ext cx="581227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 userDrawn="1"/>
        </p:nvSpPr>
        <p:spPr>
          <a:xfrm>
            <a:off x="482505" y="3475190"/>
            <a:ext cx="864096" cy="457866"/>
          </a:xfrm>
          <a:prstGeom prst="ellipse">
            <a:avLst/>
          </a:prstGeom>
          <a:solidFill>
            <a:srgbClr val="EE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38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3EFDD-8F2C-4EBB-AEEE-35A72FBCF0BD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ECCF-0DB6-4D94-9C16-B2B9AF0624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19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9.png"/><Relationship Id="rId7" Type="http://schemas.openxmlformats.org/officeDocument/2006/relationships/image" Target="../media/image103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2.jpg"/><Relationship Id="rId5" Type="http://schemas.openxmlformats.org/officeDocument/2006/relationships/image" Target="../media/image101.jpg"/><Relationship Id="rId4" Type="http://schemas.openxmlformats.org/officeDocument/2006/relationships/image" Target="../media/image100.jpeg"/><Relationship Id="rId9" Type="http://schemas.openxmlformats.org/officeDocument/2006/relationships/image" Target="../media/image98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1825660"/>
            <a:ext cx="6984775" cy="160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lang="ko-KR" altLang="en-US" sz="2800" b="1" spc="-15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49000">
                      <a:srgbClr val="0070C0"/>
                    </a:gs>
                    <a:gs pos="50000">
                      <a:schemeClr val="tx2">
                        <a:lumMod val="75000"/>
                      </a:scheme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3600" dirty="0" smtClean="0">
                <a:solidFill>
                  <a:schemeClr val="accent2"/>
                </a:solidFill>
              </a:rPr>
              <a:t>부품 평가 기준서</a:t>
            </a:r>
            <a:endParaRPr lang="en-US" altLang="ko-KR" sz="3600" dirty="0" smtClean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31" y="5241974"/>
            <a:ext cx="2952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3P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2019. 05. 14.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542" y="3212976"/>
            <a:ext cx="3348370" cy="887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lang="ko-KR" altLang="en-US" sz="2800" b="1" spc="-15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49000">
                      <a:srgbClr val="0070C0"/>
                    </a:gs>
                    <a:gs pos="50000">
                      <a:schemeClr val="tx2">
                        <a:lumMod val="75000"/>
                      </a:scheme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TC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222" y="6131576"/>
            <a:ext cx="129614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Ver. </a:t>
            </a:r>
            <a:r>
              <a:rPr lang="en-US" altLang="ko-KR" sz="1400" b="1" dirty="0" smtClean="0">
                <a:latin typeface="맑은 고딕" pitchFamily="50" charset="-127"/>
              </a:rPr>
              <a:t>39.19.0</a:t>
            </a:r>
            <a:endParaRPr lang="ko-KR" altLang="en-US" sz="1400" b="1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07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평가목적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HW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장착 확인 및 포장 제거 후 </a:t>
            </a:r>
            <a:r>
              <a:rPr lang="ko-KR" altLang="en-US" sz="1000" b="1" dirty="0">
                <a:solidFill>
                  <a:schemeClr val="tx1"/>
                </a:solidFill>
              </a:rPr>
              <a:t>외형으로는 컴퓨터 용도 구별 불가능에 따른 컴퓨터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식별 용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TAG</a:t>
            </a: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  평가방법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    ① </a:t>
            </a:r>
            <a:r>
              <a:rPr lang="en-US" altLang="ko-KR" sz="1000" b="1" dirty="0" err="1">
                <a:solidFill>
                  <a:schemeClr val="tx1"/>
                </a:solidFill>
              </a:rPr>
              <a:t>Hilscher</a:t>
            </a:r>
            <a:r>
              <a:rPr lang="en-US" altLang="ko-KR" sz="1000" b="1" dirty="0">
                <a:solidFill>
                  <a:schemeClr val="tx1"/>
                </a:solidFill>
              </a:rPr>
              <a:t>, CIF50-DNM PCI CARD : </a:t>
            </a:r>
            <a:r>
              <a:rPr lang="ko-KR" altLang="en-US" sz="1000" b="1" dirty="0">
                <a:solidFill>
                  <a:schemeClr val="tx1"/>
                </a:solidFill>
              </a:rPr>
              <a:t>모델명과 장착 상태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배치를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② </a:t>
            </a:r>
            <a:r>
              <a:rPr lang="en-US" altLang="ko-KR" sz="1000" b="1" dirty="0">
                <a:solidFill>
                  <a:schemeClr val="tx1"/>
                </a:solidFill>
              </a:rPr>
              <a:t>DEVICE NET CONNECTOR (CIF50-DNM PCI CARD </a:t>
            </a:r>
            <a:r>
              <a:rPr lang="ko-KR" altLang="en-US" sz="1000" b="1" dirty="0">
                <a:solidFill>
                  <a:schemeClr val="tx1"/>
                </a:solidFill>
              </a:rPr>
              <a:t>용</a:t>
            </a:r>
            <a:r>
              <a:rPr lang="en-US" altLang="ko-KR" sz="1000" b="1" dirty="0">
                <a:solidFill>
                  <a:schemeClr val="tx1"/>
                </a:solidFill>
              </a:rPr>
              <a:t>) : CONNECTOR TYPE</a:t>
            </a:r>
            <a:r>
              <a:rPr lang="ko-KR" altLang="en-US" sz="1000" b="1" dirty="0">
                <a:solidFill>
                  <a:schemeClr val="tx1"/>
                </a:solidFill>
              </a:rPr>
              <a:t>과 장착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③ </a:t>
            </a:r>
            <a:r>
              <a:rPr lang="en-US" altLang="ko-KR" sz="1000" b="1" dirty="0">
                <a:solidFill>
                  <a:schemeClr val="tx1"/>
                </a:solidFill>
              </a:rPr>
              <a:t>USB 1 PORT </a:t>
            </a:r>
            <a:r>
              <a:rPr lang="ko-KR" altLang="en-US" sz="1000" b="1" dirty="0">
                <a:solidFill>
                  <a:schemeClr val="tx1"/>
                </a:solidFill>
              </a:rPr>
              <a:t>내부 </a:t>
            </a:r>
            <a:r>
              <a:rPr lang="en-US" altLang="ko-KR" sz="1000" b="1" dirty="0">
                <a:solidFill>
                  <a:schemeClr val="tx1"/>
                </a:solidFill>
              </a:rPr>
              <a:t>CABLE : CABLE </a:t>
            </a:r>
            <a:r>
              <a:rPr lang="ko-KR" altLang="en-US" sz="1000" b="1" dirty="0">
                <a:solidFill>
                  <a:schemeClr val="tx1"/>
                </a:solidFill>
              </a:rPr>
              <a:t>결선과 배치 상태 육안 확인 </a:t>
            </a:r>
            <a:r>
              <a:rPr lang="en-US" altLang="ko-KR" sz="1000" b="1" dirty="0">
                <a:solidFill>
                  <a:schemeClr val="tx1"/>
                </a:solidFill>
              </a:rPr>
              <a:t>USB </a:t>
            </a:r>
            <a:r>
              <a:rPr lang="ko-KR" altLang="en-US" sz="1000" b="1" dirty="0">
                <a:solidFill>
                  <a:schemeClr val="tx1"/>
                </a:solidFill>
              </a:rPr>
              <a:t>내부 </a:t>
            </a:r>
            <a:r>
              <a:rPr lang="en-US" altLang="ko-KR" sz="1000" b="1" dirty="0">
                <a:solidFill>
                  <a:schemeClr val="tx1"/>
                </a:solidFill>
              </a:rPr>
              <a:t>CABLE 1 PORT</a:t>
            </a:r>
            <a:r>
              <a:rPr lang="ko-KR" altLang="en-US" sz="1000" b="1" dirty="0">
                <a:solidFill>
                  <a:schemeClr val="tx1"/>
                </a:solidFill>
              </a:rPr>
              <a:t>와 방향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④ </a:t>
            </a:r>
            <a:r>
              <a:rPr lang="en-US" altLang="ko-KR" sz="1000" b="1" dirty="0">
                <a:solidFill>
                  <a:schemeClr val="tx1"/>
                </a:solidFill>
              </a:rPr>
              <a:t>RAM : </a:t>
            </a:r>
            <a:r>
              <a:rPr lang="ko-KR" altLang="en-US" sz="1000" b="1" dirty="0">
                <a:solidFill>
                  <a:schemeClr val="tx1"/>
                </a:solidFill>
              </a:rPr>
              <a:t>장착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⑤ </a:t>
            </a:r>
            <a:r>
              <a:rPr lang="en-US" altLang="ko-KR" sz="1000" b="1" dirty="0">
                <a:solidFill>
                  <a:schemeClr val="tx1"/>
                </a:solidFill>
              </a:rPr>
              <a:t>SSD :  </a:t>
            </a:r>
            <a:r>
              <a:rPr lang="ko-KR" altLang="en-US" sz="1000" b="1" dirty="0">
                <a:solidFill>
                  <a:schemeClr val="tx1"/>
                </a:solidFill>
              </a:rPr>
              <a:t>장착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⑥ </a:t>
            </a:r>
            <a:r>
              <a:rPr lang="en-US" altLang="ko-KR" sz="1000" b="1" dirty="0">
                <a:solidFill>
                  <a:schemeClr val="tx1"/>
                </a:solidFill>
              </a:rPr>
              <a:t>ODD :  </a:t>
            </a:r>
            <a:r>
              <a:rPr lang="ko-KR" altLang="en-US" sz="1000" b="1" dirty="0">
                <a:solidFill>
                  <a:schemeClr val="tx1"/>
                </a:solidFill>
              </a:rPr>
              <a:t>장착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⑦ </a:t>
            </a:r>
            <a:r>
              <a:rPr lang="en-US" altLang="ko-KR" sz="1000" b="1" dirty="0">
                <a:solidFill>
                  <a:schemeClr val="tx1"/>
                </a:solidFill>
              </a:rPr>
              <a:t>VGA Card </a:t>
            </a:r>
            <a:r>
              <a:rPr lang="ko-KR" altLang="en-US" sz="1000" b="1" dirty="0">
                <a:solidFill>
                  <a:schemeClr val="tx1"/>
                </a:solidFill>
              </a:rPr>
              <a:t>추가 </a:t>
            </a:r>
            <a:r>
              <a:rPr lang="en-US" altLang="ko-KR" sz="1000" b="1" dirty="0">
                <a:solidFill>
                  <a:schemeClr val="tx1"/>
                </a:solidFill>
              </a:rPr>
              <a:t>:  </a:t>
            </a:r>
            <a:r>
              <a:rPr lang="ko-KR" altLang="en-US" sz="1000" b="1" dirty="0">
                <a:solidFill>
                  <a:schemeClr val="tx1"/>
                </a:solidFill>
              </a:rPr>
              <a:t>장착 육안 확인</a:t>
            </a:r>
            <a:r>
              <a:rPr lang="en-US" altLang="ko-KR" sz="1000" b="1" dirty="0">
                <a:solidFill>
                  <a:schemeClr val="tx1"/>
                </a:solidFill>
              </a:rPr>
              <a:t>.  </a:t>
            </a:r>
            <a:r>
              <a:rPr lang="ko-KR" altLang="en-US" sz="1000" b="1" dirty="0">
                <a:solidFill>
                  <a:schemeClr val="tx1"/>
                </a:solidFill>
              </a:rPr>
              <a:t>내장 </a:t>
            </a:r>
            <a:r>
              <a:rPr lang="en-US" altLang="ko-KR" sz="1000" b="1" dirty="0">
                <a:solidFill>
                  <a:schemeClr val="tx1"/>
                </a:solidFill>
              </a:rPr>
              <a:t>VGA  Block </a:t>
            </a:r>
            <a:r>
              <a:rPr lang="ko-KR" altLang="en-US" sz="1000" b="1" dirty="0">
                <a:solidFill>
                  <a:schemeClr val="tx1"/>
                </a:solidFill>
              </a:rPr>
              <a:t>처리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⑧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LAN </a:t>
            </a:r>
            <a:r>
              <a:rPr lang="en-US" altLang="ko-KR" sz="1000" b="1" dirty="0">
                <a:solidFill>
                  <a:schemeClr val="tx1"/>
                </a:solidFill>
              </a:rPr>
              <a:t>Card </a:t>
            </a:r>
            <a:r>
              <a:rPr lang="ko-KR" altLang="en-US" sz="1000" b="1" dirty="0">
                <a:solidFill>
                  <a:schemeClr val="tx1"/>
                </a:solidFill>
              </a:rPr>
              <a:t>추가 </a:t>
            </a:r>
            <a:r>
              <a:rPr lang="en-US" altLang="ko-KR" sz="1000" b="1" dirty="0">
                <a:solidFill>
                  <a:schemeClr val="tx1"/>
                </a:solidFill>
              </a:rPr>
              <a:t>:  </a:t>
            </a:r>
            <a:r>
              <a:rPr lang="ko-KR" altLang="en-US" sz="1000" b="1" dirty="0">
                <a:solidFill>
                  <a:schemeClr val="tx1"/>
                </a:solidFill>
              </a:rPr>
              <a:t>장착 육안 확인</a:t>
            </a:r>
            <a:r>
              <a:rPr lang="en-US" altLang="ko-KR" sz="1000" b="1" dirty="0">
                <a:solidFill>
                  <a:schemeClr val="tx1"/>
                </a:solidFill>
              </a:rPr>
              <a:t>(CTC </a:t>
            </a:r>
            <a:r>
              <a:rPr lang="ko-KR" altLang="en-US" sz="1000" b="1" dirty="0">
                <a:solidFill>
                  <a:schemeClr val="tx1"/>
                </a:solidFill>
              </a:rPr>
              <a:t>전용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>
            <a:stCxn id="30" idx="3"/>
          </p:cNvCxnSpPr>
          <p:nvPr/>
        </p:nvCxnSpPr>
        <p:spPr>
          <a:xfrm>
            <a:off x="1727504" y="105271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&amp; </a:t>
            </a:r>
            <a:r>
              <a:rPr lang="ko-KR" altLang="en-US" sz="1200" b="1" dirty="0">
                <a:solidFill>
                  <a:srgbClr val="FFFF00"/>
                </a:solidFill>
              </a:rPr>
              <a:t>식별 </a:t>
            </a:r>
            <a:r>
              <a:rPr lang="en-US" altLang="ko-KR" sz="1200" b="1" dirty="0">
                <a:solidFill>
                  <a:srgbClr val="FFFF00"/>
                </a:solidFill>
              </a:rPr>
              <a:t>TAG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076" y="3274429"/>
            <a:ext cx="1884148" cy="28008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342127"/>
            <a:ext cx="1534698" cy="55147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197" y="3274429"/>
            <a:ext cx="905559" cy="103970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013" y="3274429"/>
            <a:ext cx="857209" cy="109637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01" y="5513150"/>
            <a:ext cx="1363816" cy="7609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63" y="4480808"/>
            <a:ext cx="1067907" cy="85165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274429"/>
            <a:ext cx="1814460" cy="8918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312122" y="30571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83790" y="30571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53868" y="53324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98786" y="5085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70647" y="43001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60683" y="30571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⑧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7617" y="3274429"/>
            <a:ext cx="648479" cy="7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036306" y="4043114"/>
            <a:ext cx="383163" cy="257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199261" y="4819696"/>
            <a:ext cx="308843" cy="257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501976" y="4236575"/>
            <a:ext cx="265717" cy="840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488727" y="3310410"/>
            <a:ext cx="349316" cy="838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1" idx="1"/>
          </p:cNvCxnSpPr>
          <p:nvPr/>
        </p:nvCxnSpPr>
        <p:spPr>
          <a:xfrm flipH="1">
            <a:off x="4446756" y="3639747"/>
            <a:ext cx="340861" cy="5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74" idx="1"/>
          </p:cNvCxnSpPr>
          <p:nvPr/>
        </p:nvCxnSpPr>
        <p:spPr>
          <a:xfrm flipH="1">
            <a:off x="3134682" y="3555840"/>
            <a:ext cx="391592" cy="164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3526274" y="3399649"/>
            <a:ext cx="234264" cy="312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/>
          <p:cNvCxnSpPr>
            <a:endCxn id="67" idx="3"/>
          </p:cNvCxnSpPr>
          <p:nvPr/>
        </p:nvCxnSpPr>
        <p:spPr>
          <a:xfrm flipH="1">
            <a:off x="3840570" y="4189193"/>
            <a:ext cx="1189620" cy="717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endCxn id="66" idx="3"/>
          </p:cNvCxnSpPr>
          <p:nvPr/>
        </p:nvCxnSpPr>
        <p:spPr>
          <a:xfrm flipH="1">
            <a:off x="4039717" y="4962077"/>
            <a:ext cx="1172279" cy="9315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71" idx="3"/>
            <a:endCxn id="63" idx="0"/>
          </p:cNvCxnSpPr>
          <p:nvPr/>
        </p:nvCxnSpPr>
        <p:spPr>
          <a:xfrm>
            <a:off x="5767693" y="4656640"/>
            <a:ext cx="2163944" cy="685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endCxn id="68" idx="1"/>
          </p:cNvCxnSpPr>
          <p:nvPr/>
        </p:nvCxnSpPr>
        <p:spPr>
          <a:xfrm>
            <a:off x="5828232" y="3679593"/>
            <a:ext cx="1192040" cy="407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07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평가방법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    ① </a:t>
            </a:r>
            <a:r>
              <a:rPr lang="ko-KR" altLang="en-US" sz="1000" b="1" dirty="0">
                <a:solidFill>
                  <a:schemeClr val="tx1"/>
                </a:solidFill>
              </a:rPr>
              <a:t>컴퓨터 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면에 사용 포트 상태 육안 확인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② 컴퓨터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좌측 면에 </a:t>
            </a:r>
            <a:r>
              <a:rPr lang="ko-KR" altLang="en-US" sz="1000" b="1" dirty="0">
                <a:solidFill>
                  <a:schemeClr val="tx1"/>
                </a:solidFill>
              </a:rPr>
              <a:t>납품 컴퓨터 관리용 시리얼 번호 </a:t>
            </a:r>
            <a:r>
              <a:rPr lang="en-US" altLang="ko-KR" sz="1000" b="1" dirty="0">
                <a:solidFill>
                  <a:schemeClr val="tx1"/>
                </a:solidFill>
              </a:rPr>
              <a:t>Tag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부착 위치와 </a:t>
            </a:r>
            <a:r>
              <a:rPr lang="ko-KR" altLang="en-US" sz="1000" b="1" dirty="0">
                <a:solidFill>
                  <a:schemeClr val="tx1"/>
                </a:solidFill>
              </a:rPr>
              <a:t>육안 식별 상태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③ 컴퓨터 윗면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시리얼 포트 </a:t>
            </a:r>
            <a:r>
              <a:rPr lang="ko-KR" altLang="en-US" sz="1000" b="1" dirty="0">
                <a:solidFill>
                  <a:schemeClr val="tx1"/>
                </a:solidFill>
              </a:rPr>
              <a:t>앞쪽에 </a:t>
            </a:r>
            <a:r>
              <a:rPr lang="en-US" altLang="ko-KR" sz="1000" b="1" dirty="0">
                <a:solidFill>
                  <a:schemeClr val="tx1"/>
                </a:solidFill>
              </a:rPr>
              <a:t>Product Key </a:t>
            </a:r>
            <a:r>
              <a:rPr lang="ko-KR" altLang="en-US" sz="1000" b="1" dirty="0">
                <a:solidFill>
                  <a:schemeClr val="tx1"/>
                </a:solidFill>
              </a:rPr>
              <a:t>부착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④ 컴퓨터 우측면에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식별 용 </a:t>
            </a:r>
            <a:r>
              <a:rPr lang="ko-KR" altLang="en-US" sz="1000" b="1" dirty="0">
                <a:solidFill>
                  <a:schemeClr val="tx1"/>
                </a:solidFill>
              </a:rPr>
              <a:t>내용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기입 후 </a:t>
            </a:r>
            <a:r>
              <a:rPr lang="ko-KR" altLang="en-US" sz="1000" b="1" dirty="0">
                <a:solidFill>
                  <a:schemeClr val="tx1"/>
                </a:solidFill>
              </a:rPr>
              <a:t>부착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⑤ 외장 </a:t>
            </a:r>
            <a:r>
              <a:rPr lang="en-US" altLang="ko-KR" sz="1000" b="1" dirty="0">
                <a:solidFill>
                  <a:schemeClr val="tx1"/>
                </a:solidFill>
              </a:rPr>
              <a:t>VGA Port </a:t>
            </a:r>
            <a:r>
              <a:rPr lang="ko-KR" altLang="en-US" sz="1000" b="1" dirty="0">
                <a:solidFill>
                  <a:schemeClr val="tx1"/>
                </a:solidFill>
              </a:rPr>
              <a:t>와 </a:t>
            </a:r>
            <a:r>
              <a:rPr lang="ko-KR" altLang="en-US" sz="1000" b="1" dirty="0" err="1">
                <a:solidFill>
                  <a:schemeClr val="tx1"/>
                </a:solidFill>
              </a:rPr>
              <a:t>혼돈되지</a:t>
            </a:r>
            <a:r>
              <a:rPr lang="ko-KR" altLang="en-US" sz="1000" b="1" dirty="0">
                <a:solidFill>
                  <a:schemeClr val="tx1"/>
                </a:solidFill>
              </a:rPr>
              <a:t> 않게</a:t>
            </a:r>
            <a:r>
              <a:rPr lang="en-US" altLang="ko-KR" sz="1000" b="1" dirty="0">
                <a:solidFill>
                  <a:schemeClr val="tx1"/>
                </a:solidFill>
              </a:rPr>
              <a:t>,  </a:t>
            </a:r>
            <a:r>
              <a:rPr lang="ko-KR" altLang="en-US" sz="1000" b="1" dirty="0">
                <a:solidFill>
                  <a:schemeClr val="tx1"/>
                </a:solidFill>
              </a:rPr>
              <a:t>사용하지 않는 내장 </a:t>
            </a:r>
            <a:r>
              <a:rPr lang="en-US" altLang="ko-KR" sz="1000" b="1" dirty="0">
                <a:solidFill>
                  <a:schemeClr val="tx1"/>
                </a:solidFill>
              </a:rPr>
              <a:t>VGA Port Block </a:t>
            </a:r>
            <a:r>
              <a:rPr lang="ko-KR" altLang="en-US" sz="1000" b="1" dirty="0">
                <a:solidFill>
                  <a:schemeClr val="tx1"/>
                </a:solidFill>
              </a:rPr>
              <a:t>설치</a:t>
            </a:r>
            <a:r>
              <a:rPr lang="en-US" altLang="ko-KR" sz="1000" b="1" dirty="0">
                <a:solidFill>
                  <a:schemeClr val="tx1"/>
                </a:solidFill>
              </a:rPr>
              <a:t>. (</a:t>
            </a:r>
            <a:r>
              <a:rPr lang="ko-KR" altLang="en-US" sz="1000" b="1" dirty="0">
                <a:solidFill>
                  <a:schemeClr val="tx1"/>
                </a:solidFill>
              </a:rPr>
              <a:t>차후 예정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⑥ Inside </a:t>
            </a:r>
            <a:r>
              <a:rPr lang="en-US" altLang="ko-KR" sz="1000" b="1" dirty="0">
                <a:solidFill>
                  <a:schemeClr val="tx1"/>
                </a:solidFill>
              </a:rPr>
              <a:t>USB </a:t>
            </a:r>
            <a:r>
              <a:rPr lang="ko-KR" altLang="en-US" sz="1000" b="1" dirty="0">
                <a:solidFill>
                  <a:schemeClr val="tx1"/>
                </a:solidFill>
              </a:rPr>
              <a:t>포트에  </a:t>
            </a:r>
            <a:r>
              <a:rPr lang="en-US" altLang="ko-KR" sz="1000" b="1" dirty="0">
                <a:solidFill>
                  <a:schemeClr val="tx1"/>
                </a:solidFill>
              </a:rPr>
              <a:t>USB </a:t>
            </a:r>
            <a:r>
              <a:rPr lang="ko-KR" altLang="en-US" sz="1000" b="1" dirty="0">
                <a:solidFill>
                  <a:schemeClr val="tx1"/>
                </a:solidFill>
              </a:rPr>
              <a:t>마우스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키보드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장착 시 마우스 포인터 및 </a:t>
            </a:r>
            <a:r>
              <a:rPr lang="ko-KR" altLang="en-US" sz="1000" b="1" dirty="0">
                <a:solidFill>
                  <a:schemeClr val="tx1"/>
                </a:solidFill>
              </a:rPr>
              <a:t>키보드 작동상태를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05271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46" y="2541685"/>
            <a:ext cx="4352925" cy="59800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74992" y="22938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026" y="3320027"/>
            <a:ext cx="2487681" cy="106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19" y="3339077"/>
            <a:ext cx="1567070" cy="103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직사각형 73"/>
          <p:cNvSpPr/>
          <p:nvPr/>
        </p:nvSpPr>
        <p:spPr>
          <a:xfrm>
            <a:off x="3715823" y="3573064"/>
            <a:ext cx="911179" cy="312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04956" y="329793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15687" y="35445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58968" y="4675680"/>
            <a:ext cx="5529456" cy="7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137670" y="3819841"/>
            <a:ext cx="1380363" cy="516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975734" y="4730518"/>
            <a:ext cx="5311478" cy="600489"/>
            <a:chOff x="3056786" y="4739203"/>
            <a:chExt cx="5311478" cy="600489"/>
          </a:xfrm>
        </p:grpSpPr>
        <p:pic>
          <p:nvPicPr>
            <p:cNvPr id="53" name="Picture 9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441" y="4739203"/>
              <a:ext cx="1081709" cy="600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94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786" y="4836937"/>
              <a:ext cx="837372" cy="405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94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088" y="4797595"/>
              <a:ext cx="989771" cy="483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94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789" y="4808362"/>
              <a:ext cx="970722" cy="462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6081" y="4739203"/>
              <a:ext cx="1072183" cy="600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" name="직사각형 58"/>
          <p:cNvSpPr/>
          <p:nvPr/>
        </p:nvSpPr>
        <p:spPr>
          <a:xfrm>
            <a:off x="2535174" y="441957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&amp; </a:t>
            </a:r>
            <a:r>
              <a:rPr lang="ko-KR" altLang="en-US" sz="1200" b="1" dirty="0">
                <a:solidFill>
                  <a:srgbClr val="FFFF00"/>
                </a:solidFill>
              </a:rPr>
              <a:t>식별 </a:t>
            </a:r>
            <a:r>
              <a:rPr lang="en-US" altLang="ko-KR" sz="1200" b="1" dirty="0">
                <a:solidFill>
                  <a:srgbClr val="FFFF00"/>
                </a:solidFill>
              </a:rPr>
              <a:t>TAG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833" y="4319505"/>
            <a:ext cx="4081759" cy="7514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731" y="3429572"/>
            <a:ext cx="1479954" cy="67689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90" y="3429572"/>
            <a:ext cx="1128839" cy="81521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52543"/>
            <a:ext cx="5785626" cy="77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평가방법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    ① </a:t>
            </a:r>
            <a:r>
              <a:rPr lang="en-US" altLang="ko-KR" sz="1000" b="1" dirty="0">
                <a:solidFill>
                  <a:schemeClr val="tx1"/>
                </a:solidFill>
              </a:rPr>
              <a:t>Power On</a:t>
            </a:r>
            <a:r>
              <a:rPr lang="ko-KR" altLang="en-US" sz="1000" b="1" dirty="0">
                <a:solidFill>
                  <a:schemeClr val="tx1"/>
                </a:solidFill>
              </a:rPr>
              <a:t>시 점등되는 램프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② </a:t>
            </a:r>
            <a:r>
              <a:rPr lang="en-US" altLang="ko-KR" sz="1000" b="1" dirty="0">
                <a:solidFill>
                  <a:schemeClr val="tx1"/>
                </a:solidFill>
              </a:rPr>
              <a:t>SSD </a:t>
            </a:r>
            <a:r>
              <a:rPr lang="ko-KR" altLang="en-US" sz="1000" b="1" dirty="0">
                <a:solidFill>
                  <a:schemeClr val="tx1"/>
                </a:solidFill>
              </a:rPr>
              <a:t>읽기 및 쓰기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작동 점등 </a:t>
            </a:r>
            <a:r>
              <a:rPr lang="ko-KR" altLang="en-US" sz="1000" b="1" dirty="0">
                <a:solidFill>
                  <a:schemeClr val="tx1"/>
                </a:solidFill>
              </a:rPr>
              <a:t>램프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③ </a:t>
            </a:r>
            <a:r>
              <a:rPr lang="en-US" altLang="ko-KR" sz="1000" b="1" dirty="0">
                <a:solidFill>
                  <a:schemeClr val="tx1"/>
                </a:solidFill>
              </a:rPr>
              <a:t>CIF50-DNM  Card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작동 점등 </a:t>
            </a:r>
            <a:r>
              <a:rPr lang="ko-KR" altLang="en-US" sz="1000" b="1" dirty="0">
                <a:solidFill>
                  <a:schemeClr val="tx1"/>
                </a:solidFill>
              </a:rPr>
              <a:t>램프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④ </a:t>
            </a:r>
            <a:r>
              <a:rPr lang="ko-KR" altLang="en-US" sz="1000" b="1" dirty="0" err="1">
                <a:solidFill>
                  <a:schemeClr val="tx1"/>
                </a:solidFill>
              </a:rPr>
              <a:t>랜포트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정상 </a:t>
            </a:r>
            <a:r>
              <a:rPr lang="ko-KR" altLang="en-US" sz="1000" b="1" dirty="0">
                <a:solidFill>
                  <a:schemeClr val="tx1"/>
                </a:solidFill>
              </a:rPr>
              <a:t>작동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점등 램프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⑤ </a:t>
            </a:r>
            <a:r>
              <a:rPr lang="en-US" altLang="ko-KR" sz="1000" b="1" dirty="0">
                <a:solidFill>
                  <a:schemeClr val="tx1"/>
                </a:solidFill>
              </a:rPr>
              <a:t>SATA </a:t>
            </a:r>
            <a:r>
              <a:rPr lang="ko-KR" altLang="en-US" sz="1000" b="1" dirty="0" err="1">
                <a:solidFill>
                  <a:schemeClr val="tx1"/>
                </a:solidFill>
              </a:rPr>
              <a:t>백플랜</a:t>
            </a:r>
            <a:r>
              <a:rPr lang="ko-KR" altLang="en-US" sz="1000" b="1" dirty="0">
                <a:solidFill>
                  <a:schemeClr val="tx1"/>
                </a:solidFill>
              </a:rPr>
              <a:t> 점퍼 위치가 사진 같이 정상적인지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</a:t>
            </a:r>
            <a:r>
              <a:rPr lang="ko-KR" altLang="en-US" sz="1000" b="1" dirty="0">
                <a:solidFill>
                  <a:schemeClr val="tx1"/>
                </a:solidFill>
              </a:rPr>
              <a:t>⑥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SATA </a:t>
            </a:r>
            <a:r>
              <a:rPr lang="ko-KR" altLang="en-US" sz="1000" b="1" dirty="0" err="1">
                <a:solidFill>
                  <a:schemeClr val="tx1"/>
                </a:solidFill>
              </a:rPr>
              <a:t>백플랜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SSD 0/1 LED</a:t>
            </a:r>
            <a:r>
              <a:rPr lang="ko-KR" altLang="en-US" sz="1000" b="1" dirty="0">
                <a:solidFill>
                  <a:schemeClr val="tx1"/>
                </a:solidFill>
              </a:rPr>
              <a:t>가 정상적으로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점등하는지 확인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05271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216843" y="329341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829472" y="2613852"/>
            <a:ext cx="1238472" cy="527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18873" y="335061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7650" y="40587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0300" y="4366154"/>
            <a:ext cx="277884" cy="322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7380313" y="2553015"/>
            <a:ext cx="864096" cy="516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343399" y="41175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/>
          <p:cNvCxnSpPr>
            <a:stCxn id="74" idx="2"/>
          </p:cNvCxnSpPr>
          <p:nvPr/>
        </p:nvCxnSpPr>
        <p:spPr>
          <a:xfrm>
            <a:off x="3448708" y="3140967"/>
            <a:ext cx="85663" cy="3600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448708" y="3610981"/>
            <a:ext cx="547228" cy="527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endCxn id="41" idx="0"/>
          </p:cNvCxnSpPr>
          <p:nvPr/>
        </p:nvCxnSpPr>
        <p:spPr>
          <a:xfrm>
            <a:off x="7850400" y="3135913"/>
            <a:ext cx="76919" cy="3906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571397" y="3526594"/>
            <a:ext cx="711843" cy="527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16413" y="4366154"/>
            <a:ext cx="798123" cy="658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38" y="5198824"/>
            <a:ext cx="2915185" cy="96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35" y="5188770"/>
            <a:ext cx="2184035" cy="107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346311" y="49976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749917" y="5264572"/>
            <a:ext cx="277884" cy="322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79330" y="53903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013183" y="5716536"/>
            <a:ext cx="277884" cy="322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&amp; </a:t>
            </a:r>
            <a:r>
              <a:rPr lang="ko-KR" altLang="en-US" sz="1200" b="1" dirty="0">
                <a:solidFill>
                  <a:srgbClr val="FFFF00"/>
                </a:solidFill>
              </a:rPr>
              <a:t>식별 </a:t>
            </a:r>
            <a:r>
              <a:rPr lang="en-US" altLang="ko-KR" sz="1200" b="1" dirty="0">
                <a:solidFill>
                  <a:srgbClr val="FFFF00"/>
                </a:solidFill>
              </a:rPr>
              <a:t>TAG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목적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운영을 최적화 하기 위한 목적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시스템에 시간 및 날짜 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② BIOS Version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및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Build Data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239" y="2479765"/>
            <a:ext cx="3643723" cy="359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5894331" y="23632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98348" y="3248962"/>
            <a:ext cx="546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228184" y="3509327"/>
            <a:ext cx="720080" cy="527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228184" y="2680216"/>
            <a:ext cx="1065778" cy="527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0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Boot Features Option screen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10860"/>
            <a:ext cx="3511844" cy="415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593912"/>
              </p:ext>
            </p:extLst>
          </p:nvPr>
        </p:nvGraphicFramePr>
        <p:xfrm>
          <a:off x="5724128" y="1511966"/>
          <a:ext cx="3067880" cy="454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Quiet Boot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AddOn</a:t>
                      </a:r>
                      <a:r>
                        <a:rPr lang="en-US" altLang="ko-KR" sz="1200" dirty="0" smtClean="0"/>
                        <a:t> ROM Display Mode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[Force BIOS]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44356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Bootup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Num</a:t>
                      </a:r>
                      <a:r>
                        <a:rPr lang="en-US" altLang="ko-KR" sz="1200" dirty="0" smtClean="0"/>
                        <a:t>-Lock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[On]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808645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Wait For "F1" If Error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34654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Interrupt 19 Capture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[Immediate]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830675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Watch Dog Function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379957"/>
                  </a:ext>
                </a:extLst>
              </a:tr>
              <a:tr h="442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Power Button </a:t>
                      </a:r>
                      <a:r>
                        <a:rPr lang="en-US" altLang="ko-KR" sz="1200" dirty="0" err="1" smtClean="0"/>
                        <a:t>Funtion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[Instant Off]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865740"/>
                  </a:ext>
                </a:extLst>
              </a:tr>
              <a:tr h="442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Restore on AC Power Loss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[Last State]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806961"/>
                  </a:ext>
                </a:extLst>
              </a:tr>
              <a:tr h="442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DeepSx</a:t>
                      </a:r>
                      <a:r>
                        <a:rPr lang="en-US" altLang="ko-KR" sz="1200" dirty="0" smtClean="0"/>
                        <a:t> Power Policies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1865459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4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Advanced Processor Option screen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557810"/>
              </p:ext>
            </p:extLst>
          </p:nvPr>
        </p:nvGraphicFramePr>
        <p:xfrm>
          <a:off x="5755942" y="2663867"/>
          <a:ext cx="3067880" cy="225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Clock Spread Spectrum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44356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Intel® AES-NI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808645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 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34654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64" y="1689950"/>
            <a:ext cx="3526712" cy="419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47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Turbo Boost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Technology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89553"/>
              </p:ext>
            </p:extLst>
          </p:nvPr>
        </p:nvGraphicFramePr>
        <p:xfrm>
          <a:off x="5755942" y="2663867"/>
          <a:ext cx="3067880" cy="134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Turbo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 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</a:t>
                      </a:r>
                      <a:r>
                        <a:rPr lang="ko-KR" altLang="en-US" sz="1200" dirty="0" err="1" smtClean="0"/>
                        <a:t>설정값</a:t>
                      </a:r>
                      <a:r>
                        <a:rPr lang="ko-KR" altLang="en-US" sz="1200" dirty="0" smtClean="0"/>
                        <a:t> 유지</a:t>
                      </a:r>
                      <a:r>
                        <a:rPr lang="en-US" altLang="ko-KR" sz="1200" dirty="0" smtClean="0"/>
                        <a:t>]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34654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763" y="1820031"/>
            <a:ext cx="3570128" cy="397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7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CPU Bridge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686231"/>
              </p:ext>
            </p:extLst>
          </p:nvPr>
        </p:nvGraphicFramePr>
        <p:xfrm>
          <a:off x="5755942" y="2663867"/>
          <a:ext cx="3067880" cy="896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Memory 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[Auto]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069" y="1936798"/>
            <a:ext cx="3130207" cy="370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95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CPU Bridge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366896"/>
              </p:ext>
            </p:extLst>
          </p:nvPr>
        </p:nvGraphicFramePr>
        <p:xfrm>
          <a:off x="5753966" y="2002309"/>
          <a:ext cx="3067880" cy="3630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Intel VT-d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Active State Power Management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44356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PCIe</a:t>
                      </a:r>
                      <a:r>
                        <a:rPr lang="en-US" altLang="ko-KR" sz="1200" dirty="0" smtClean="0"/>
                        <a:t> Maximum Read Request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[Auto]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808645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PCIe</a:t>
                      </a:r>
                      <a:r>
                        <a:rPr lang="en-US" altLang="ko-KR" sz="1200" dirty="0" smtClean="0"/>
                        <a:t> Express Port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[Auto]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34654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dirty="0" smtClean="0"/>
                        <a:t>PCIe Express Port - Gen 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[Auto]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830675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Detect Non-Compliance Device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379957"/>
                  </a:ext>
                </a:extLst>
              </a:tr>
              <a:tr h="442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De-emphasis Control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[-3.5 dB]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865740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536" y="1619730"/>
            <a:ext cx="3434788" cy="439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31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South Bridge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94039"/>
              </p:ext>
            </p:extLst>
          </p:nvPr>
        </p:nvGraphicFramePr>
        <p:xfrm>
          <a:off x="5753966" y="2002309"/>
          <a:ext cx="3067880" cy="896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전체항목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754" y="1684357"/>
            <a:ext cx="3179255" cy="426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2"/>
          <p:cNvSpPr txBox="1">
            <a:spLocks noChangeArrowheads="1"/>
          </p:cNvSpPr>
          <p:nvPr/>
        </p:nvSpPr>
        <p:spPr bwMode="auto">
          <a:xfrm>
            <a:off x="234923" y="1052736"/>
            <a:ext cx="1897351" cy="46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3" rIns="91426" bIns="45713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defTabSz="914329" eaLnBrk="1" hangingPunct="1">
              <a:spcBef>
                <a:spcPts val="900"/>
              </a:spcBef>
              <a:buSzPct val="90000"/>
              <a:buBlip>
                <a:blip r:embed="rId2"/>
              </a:buBlip>
            </a:pPr>
            <a:r>
              <a:rPr kumimoji="0"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52000" y="18000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574497"/>
            <a:ext cx="712879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제정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개정 이력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평가 기간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일정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부품 환경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평가前 부품 사양 선행 검토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평가 항목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근거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평가 </a:t>
            </a:r>
            <a:r>
              <a:rPr lang="en-US" altLang="ko-KR" dirty="0" smtClean="0"/>
              <a:t>Tool List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평가 방법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평가 결과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설계 반영 항목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검사 성적서 반영 항목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기준 </a:t>
            </a:r>
            <a:r>
              <a:rPr lang="en-US" altLang="ko-KR" dirty="0" smtClean="0"/>
              <a:t>Spec.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장착 방법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유의점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436096" y="2204864"/>
            <a:ext cx="0" cy="24741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940152" y="4725144"/>
            <a:ext cx="0" cy="1224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940152" y="2618914"/>
            <a:ext cx="0" cy="4500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2204864"/>
            <a:ext cx="223224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411760" y="4679014"/>
            <a:ext cx="295232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411760" y="2618914"/>
            <a:ext cx="3456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139952" y="3068960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411760" y="4728144"/>
            <a:ext cx="3456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347864" y="5949280"/>
            <a:ext cx="252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20072" y="1857891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CC00"/>
                </a:solidFill>
              </a:rPr>
              <a:t>D/R</a:t>
            </a:r>
            <a:endParaRPr lang="ko-KR" altLang="en-US" sz="1400" dirty="0">
              <a:solidFill>
                <a:srgbClr val="00CC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52120" y="3257395"/>
            <a:ext cx="854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ECCB</a:t>
            </a: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DCCB</a:t>
            </a: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SCCB</a:t>
            </a:r>
          </a:p>
        </p:txBody>
      </p:sp>
    </p:spTree>
    <p:extLst>
      <p:ext uri="{BB962C8B-B14F-4D97-AF65-F5344CB8AC3E}">
        <p14:creationId xmlns:p14="http://schemas.microsoft.com/office/powerpoint/2010/main" val="25696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IDE/SATA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73912"/>
              </p:ext>
            </p:extLst>
          </p:nvPr>
        </p:nvGraphicFramePr>
        <p:xfrm>
          <a:off x="5753966" y="2002309"/>
          <a:ext cx="3067880" cy="181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SATA Mode Selection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[AHCI Mode]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Aggressive LPM Support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927170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60" y="1484785"/>
            <a:ext cx="326709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</a:t>
            </a:r>
            <a:r>
              <a:rPr lang="en-US" altLang="ko-KR" sz="1000" b="1" dirty="0" err="1">
                <a:solidFill>
                  <a:schemeClr val="tx1"/>
                </a:solidFill>
              </a:rPr>
              <a:t>PCIe</a:t>
            </a:r>
            <a:r>
              <a:rPr lang="en-US" altLang="ko-KR" sz="1000" b="1" dirty="0">
                <a:solidFill>
                  <a:schemeClr val="tx1"/>
                </a:solidFill>
              </a:rPr>
              <a:t>/PCI/PnP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412798"/>
              </p:ext>
            </p:extLst>
          </p:nvPr>
        </p:nvGraphicFramePr>
        <p:xfrm>
          <a:off x="5684683" y="1094072"/>
          <a:ext cx="3067880" cy="4993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PCI Latency Timer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[64 PCI]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Above 4G Decoding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927170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PERR# Generation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SERR# Generation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887363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SBX1 Slot 1 OPROM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890778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SBX1 Slot 2 OPROM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50317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OnBoard</a:t>
                      </a:r>
                      <a:r>
                        <a:rPr lang="en-US" altLang="ko-KR" sz="1200" dirty="0" smtClean="0"/>
                        <a:t> Lan Option Rom Select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[PXE]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1031554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Load Onboard LAN 1 Option ROM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73797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Load Onboard LAN 2 Option ROM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93963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Boot Graphic Adapter Priority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[</a:t>
                      </a:r>
                      <a:r>
                        <a:rPr lang="en-US" altLang="ko-KR" sz="1200" dirty="0" err="1" smtClean="0"/>
                        <a:t>Offboard</a:t>
                      </a:r>
                      <a:r>
                        <a:rPr lang="en-US" altLang="ko-KR" sz="1200" dirty="0" smtClean="0"/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315932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229" y="1525716"/>
            <a:ext cx="3310066" cy="45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9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Super IO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51401"/>
              </p:ext>
            </p:extLst>
          </p:nvPr>
        </p:nvGraphicFramePr>
        <p:xfrm>
          <a:off x="5753966" y="2002309"/>
          <a:ext cx="3067880" cy="1802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Serial Port 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</a:t>
                      </a:r>
                      <a:r>
                        <a:rPr lang="en-US" altLang="ko-KR" sz="1200" dirty="0" err="1" smtClean="0"/>
                        <a:t>Enlbled</a:t>
                      </a:r>
                      <a:r>
                        <a:rPr lang="en-US" altLang="ko-KR" sz="1200" dirty="0" smtClean="0"/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Serial Port 1 Setting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[Auto]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927170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Serial Port 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33" y="1734264"/>
            <a:ext cx="3443191" cy="374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86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Serial Port Console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Redirection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435268"/>
              </p:ext>
            </p:extLst>
          </p:nvPr>
        </p:nvGraphicFramePr>
        <p:xfrm>
          <a:off x="5753966" y="2002309"/>
          <a:ext cx="3067880" cy="227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COM1 Console Redirection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[Disabled]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COM2 Console Redirection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[Disabled]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927170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SOL Console Redirection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[Disabled]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Console Redirection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909152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33" y="1734264"/>
            <a:ext cx="3267963" cy="390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9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Hardware Health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643158"/>
              </p:ext>
            </p:extLst>
          </p:nvPr>
        </p:nvGraphicFramePr>
        <p:xfrm>
          <a:off x="5753966" y="2002309"/>
          <a:ext cx="3067880" cy="905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Fan Speed Control Mode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[Standard]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471" y="2026945"/>
            <a:ext cx="3260287" cy="3310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부팅순서</a:t>
            </a:r>
            <a:r>
              <a:rPr lang="ko-KR" altLang="en-US" sz="1000" b="1" dirty="0">
                <a:solidFill>
                  <a:schemeClr val="tx1"/>
                </a:solidFill>
              </a:rPr>
              <a:t> 설정 옵션</a:t>
            </a:r>
            <a:r>
              <a:rPr lang="en-US" altLang="ko-KR" sz="1000" b="1" dirty="0">
                <a:solidFill>
                  <a:schemeClr val="tx1"/>
                </a:solidFill>
              </a:rPr>
              <a:t>, 1 : SSD </a:t>
            </a:r>
            <a:r>
              <a:rPr lang="ko-KR" altLang="en-US" sz="1000" b="1" dirty="0">
                <a:solidFill>
                  <a:schemeClr val="tx1"/>
                </a:solidFill>
              </a:rPr>
              <a:t>만 남아있는지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32305"/>
            <a:ext cx="4464496" cy="402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4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>
                <a:solidFill>
                  <a:schemeClr val="tx1"/>
                </a:solidFill>
              </a:rPr>
              <a:t>-&gt; IP </a:t>
            </a:r>
            <a:r>
              <a:rPr lang="ko-KR" altLang="en-US" sz="1000" b="1" dirty="0">
                <a:solidFill>
                  <a:schemeClr val="tx1"/>
                </a:solidFill>
              </a:rPr>
              <a:t>주소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 err="1">
                <a:solidFill>
                  <a:schemeClr val="tx1"/>
                </a:solidFill>
              </a:rPr>
              <a:t>서브넷</a:t>
            </a:r>
            <a:r>
              <a:rPr lang="ko-KR" altLang="en-US" sz="1000" b="1" dirty="0">
                <a:solidFill>
                  <a:schemeClr val="tx1"/>
                </a:solidFill>
              </a:rPr>
              <a:t> 마스크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기본 게이트웨이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664137"/>
            <a:ext cx="5059437" cy="315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093" y="5184690"/>
            <a:ext cx="2360907" cy="71045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580112" y="3933056"/>
            <a:ext cx="275512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07904" y="4148294"/>
            <a:ext cx="1728192" cy="262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943818"/>
              </p:ext>
            </p:extLst>
          </p:nvPr>
        </p:nvGraphicFramePr>
        <p:xfrm>
          <a:off x="2429755" y="1564404"/>
          <a:ext cx="6121562" cy="59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0781">
                  <a:extLst>
                    <a:ext uri="{9D8B030D-6E8A-4147-A177-3AD203B41FA5}">
                      <a16:colId xmlns:a16="http://schemas.microsoft.com/office/drawing/2014/main" val="3778960072"/>
                    </a:ext>
                  </a:extLst>
                </a:gridCol>
                <a:gridCol w="3060781">
                  <a:extLst>
                    <a:ext uri="{9D8B030D-6E8A-4147-A177-3AD203B41FA5}">
                      <a16:colId xmlns:a16="http://schemas.microsoft.com/office/drawing/2014/main" val="893367161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공통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smtClean="0"/>
                        <a:t>마스크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공통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387271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529136"/>
                  </a:ext>
                </a:extLst>
              </a:tr>
            </a:tbl>
          </a:graphicData>
        </a:graphic>
      </p:graphicFrame>
      <p:cxnSp>
        <p:nvCxnSpPr>
          <p:cNvPr id="20" name="AutoShape 1297"/>
          <p:cNvCxnSpPr>
            <a:cxnSpLocks noChangeShapeType="1"/>
            <a:stCxn id="19" idx="1"/>
            <a:endCxn id="11" idx="0"/>
          </p:cNvCxnSpPr>
          <p:nvPr/>
        </p:nvCxnSpPr>
        <p:spPr bwMode="black">
          <a:xfrm rot="10800000" flipV="1">
            <a:off x="3391548" y="4279640"/>
            <a:ext cx="316357" cy="9050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010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5988399" cy="316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3 -&gt;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>
                <a:solidFill>
                  <a:schemeClr val="tx1"/>
                </a:solidFill>
              </a:rPr>
              <a:t>주소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 err="1">
                <a:solidFill>
                  <a:schemeClr val="tx1"/>
                </a:solidFill>
              </a:rPr>
              <a:t>서브넷</a:t>
            </a:r>
            <a:r>
              <a:rPr lang="ko-KR" altLang="en-US" sz="1000" b="1" dirty="0">
                <a:solidFill>
                  <a:schemeClr val="tx1"/>
                </a:solidFill>
              </a:rPr>
              <a:t> 마스크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기본 게이트웨이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09970" y="4127789"/>
            <a:ext cx="275512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15640" y="4672892"/>
            <a:ext cx="2060415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382907"/>
            <a:ext cx="2771775" cy="6818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41947"/>
              </p:ext>
            </p:extLst>
          </p:nvPr>
        </p:nvGraphicFramePr>
        <p:xfrm>
          <a:off x="2321743" y="1524248"/>
          <a:ext cx="6300713" cy="114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192.168.200.10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PMC-L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192.168.200.10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5452"/>
                  </a:ext>
                </a:extLst>
              </a:tr>
            </a:tbl>
          </a:graphicData>
        </a:graphic>
      </p:graphicFrame>
      <p:cxnSp>
        <p:nvCxnSpPr>
          <p:cNvPr id="23" name="AutoShape 1297"/>
          <p:cNvCxnSpPr>
            <a:cxnSpLocks noChangeShapeType="1"/>
            <a:endCxn id="20" idx="0"/>
          </p:cNvCxnSpPr>
          <p:nvPr/>
        </p:nvCxnSpPr>
        <p:spPr bwMode="black">
          <a:xfrm rot="5400000">
            <a:off x="3433773" y="4892751"/>
            <a:ext cx="565999" cy="414312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22789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68" y="3068960"/>
            <a:ext cx="599283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-&gt;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>
                <a:solidFill>
                  <a:schemeClr val="tx1"/>
                </a:solidFill>
              </a:rPr>
              <a:t>주소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 err="1">
                <a:solidFill>
                  <a:schemeClr val="tx1"/>
                </a:solidFill>
              </a:rPr>
              <a:t>서브넷</a:t>
            </a:r>
            <a:r>
              <a:rPr lang="ko-KR" altLang="en-US" sz="1000" b="1" dirty="0">
                <a:solidFill>
                  <a:schemeClr val="tx1"/>
                </a:solidFill>
              </a:rPr>
              <a:t> 마스크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기본 게이트웨이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32910" y="4221088"/>
            <a:ext cx="275512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28703" y="4646766"/>
            <a:ext cx="2060415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17828"/>
              </p:ext>
            </p:extLst>
          </p:nvPr>
        </p:nvGraphicFramePr>
        <p:xfrm>
          <a:off x="2321743" y="1524248"/>
          <a:ext cx="6300713" cy="114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192.168.250.10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PMC-L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192.168.250.10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5452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445224"/>
            <a:ext cx="2320476" cy="6360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AutoShape 1297"/>
          <p:cNvCxnSpPr>
            <a:cxnSpLocks noChangeShapeType="1"/>
            <a:endCxn id="25" idx="0"/>
          </p:cNvCxnSpPr>
          <p:nvPr/>
        </p:nvCxnSpPr>
        <p:spPr bwMode="black">
          <a:xfrm rot="5400000">
            <a:off x="3283257" y="4804553"/>
            <a:ext cx="641380" cy="639962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253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68" y="3072368"/>
            <a:ext cx="5992839" cy="309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5 -&gt;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>
                <a:solidFill>
                  <a:schemeClr val="tx1"/>
                </a:solidFill>
              </a:rPr>
              <a:t>주소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 err="1">
                <a:solidFill>
                  <a:schemeClr val="tx1"/>
                </a:solidFill>
              </a:rPr>
              <a:t>서브넷</a:t>
            </a:r>
            <a:r>
              <a:rPr lang="ko-KR" altLang="en-US" sz="1000" b="1" dirty="0">
                <a:solidFill>
                  <a:schemeClr val="tx1"/>
                </a:solidFill>
              </a:rPr>
              <a:t> 마스크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기본 게이트웨이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32910" y="4077072"/>
            <a:ext cx="2755126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41766" y="4659829"/>
            <a:ext cx="2060415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840527"/>
              </p:ext>
            </p:extLst>
          </p:nvPr>
        </p:nvGraphicFramePr>
        <p:xfrm>
          <a:off x="2321743" y="1524248"/>
          <a:ext cx="6300713" cy="59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자동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900" y="5496471"/>
            <a:ext cx="2318384" cy="6175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AutoShape 1297"/>
          <p:cNvCxnSpPr>
            <a:cxnSpLocks noChangeShapeType="1"/>
          </p:cNvCxnSpPr>
          <p:nvPr/>
        </p:nvCxnSpPr>
        <p:spPr bwMode="black">
          <a:xfrm rot="5400000">
            <a:off x="3309383" y="4804553"/>
            <a:ext cx="641380" cy="639962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709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12361"/>
              </p:ext>
            </p:extLst>
          </p:nvPr>
        </p:nvGraphicFramePr>
        <p:xfrm>
          <a:off x="251520" y="1323849"/>
          <a:ext cx="8712970" cy="315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6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65000">
                          <a:schemeClr val="accent1">
                            <a:lumMod val="40000"/>
                            <a:lumOff val="60000"/>
                          </a:schemeClr>
                        </a:gs>
                        <a:gs pos="3200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65000">
                          <a:schemeClr val="accent1">
                            <a:lumMod val="40000"/>
                            <a:lumOff val="60000"/>
                          </a:schemeClr>
                        </a:gs>
                        <a:gs pos="3200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세부 사항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65000">
                          <a:schemeClr val="accent1">
                            <a:lumMod val="40000"/>
                            <a:lumOff val="60000"/>
                          </a:schemeClr>
                        </a:gs>
                        <a:gs pos="3200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65000">
                          <a:schemeClr val="accent1">
                            <a:lumMod val="40000"/>
                            <a:lumOff val="60000"/>
                          </a:schemeClr>
                        </a:gs>
                        <a:gs pos="3200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65000">
                          <a:schemeClr val="accent1">
                            <a:lumMod val="40000"/>
                            <a:lumOff val="60000"/>
                          </a:schemeClr>
                        </a:gs>
                        <a:gs pos="3200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1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제정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2019. 05. 14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평가 단위 지정 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핵심주요부품 선정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부품 평가 담당자 지정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부품 평가 절차서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(SOP)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 및 설비 적용기준 확립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(Specification)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2019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 부품 평가 추가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39.19.0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0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155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60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 Box 22"/>
          <p:cNvSpPr txBox="1">
            <a:spLocks noChangeArrowheads="1"/>
          </p:cNvSpPr>
          <p:nvPr/>
        </p:nvSpPr>
        <p:spPr bwMode="auto">
          <a:xfrm>
            <a:off x="99662" y="755426"/>
            <a:ext cx="1589574" cy="46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3" rIns="91426" bIns="45713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defTabSz="914329" eaLnBrk="1" hangingPunct="1">
              <a:spcBef>
                <a:spcPts val="900"/>
              </a:spcBef>
              <a:buSzPct val="90000"/>
              <a:buBlip>
                <a:blip r:embed="rId2"/>
              </a:buBlip>
            </a:pPr>
            <a:r>
              <a:rPr kumimoji="0"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History</a:t>
            </a:r>
            <a:endParaRPr lang="ko-KR" altLang="en-US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12" y="4581128"/>
            <a:ext cx="8784976" cy="1728192"/>
          </a:xfrm>
          <a:prstGeom prst="roundRect">
            <a:avLst>
              <a:gd name="adj" fmla="val 1024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개정 기준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핵심 부품에 대한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평가 절차 변경 또는 기준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Spec.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변경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 1. 0 / (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부품 번호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개정 년도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개정번호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(ex.) O-Ring. 19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년 개정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변경순번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Ver. 18.19.3</a:t>
            </a:r>
            <a:b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2.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평가기준 개정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또는 제정 시 세부 사항에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변경점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세부 기록 및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Version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관리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52000" y="18000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제정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개정 기록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2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68" y="3072368"/>
            <a:ext cx="5992839" cy="323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6 -&gt;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>
                <a:solidFill>
                  <a:schemeClr val="tx1"/>
                </a:solidFill>
              </a:rPr>
              <a:t>주소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 err="1">
                <a:solidFill>
                  <a:schemeClr val="tx1"/>
                </a:solidFill>
              </a:rPr>
              <a:t>서브넷</a:t>
            </a:r>
            <a:r>
              <a:rPr lang="ko-KR" altLang="en-US" sz="1000" b="1" dirty="0">
                <a:solidFill>
                  <a:schemeClr val="tx1"/>
                </a:solidFill>
              </a:rPr>
              <a:t> 마스크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기본 게이트웨이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67595" y="4077072"/>
            <a:ext cx="2755126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46769" y="4790782"/>
            <a:ext cx="2060415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840527"/>
              </p:ext>
            </p:extLst>
          </p:nvPr>
        </p:nvGraphicFramePr>
        <p:xfrm>
          <a:off x="2321743" y="1524248"/>
          <a:ext cx="6300713" cy="59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자동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01" y="5568532"/>
            <a:ext cx="2800350" cy="7395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AutoShape 1297"/>
          <p:cNvCxnSpPr>
            <a:cxnSpLocks noChangeShapeType="1"/>
            <a:endCxn id="24" idx="0"/>
          </p:cNvCxnSpPr>
          <p:nvPr/>
        </p:nvCxnSpPr>
        <p:spPr bwMode="black">
          <a:xfrm rot="5400000">
            <a:off x="3478200" y="5091674"/>
            <a:ext cx="633735" cy="319981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20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image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4" y="2694522"/>
            <a:ext cx="4941487" cy="341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실행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en-US" altLang="ko-KR" sz="1000" b="1" dirty="0" err="1">
                <a:solidFill>
                  <a:schemeClr val="tx1"/>
                </a:solidFill>
              </a:rPr>
              <a:t>gpedit.msc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입력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②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로컬 </a:t>
            </a:r>
            <a:r>
              <a:rPr lang="ko-KR" altLang="en-US" sz="1000" b="1" dirty="0">
                <a:solidFill>
                  <a:schemeClr val="tx1"/>
                </a:solidFill>
              </a:rPr>
              <a:t>그룹 정책 편집기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보안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정책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보안 옵션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-&gt;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000" b="1" dirty="0">
                <a:solidFill>
                  <a:schemeClr val="tx1"/>
                </a:solidFill>
              </a:rPr>
              <a:t>네트워크 보안</a:t>
            </a:r>
            <a:r>
              <a:rPr lang="en-US" altLang="ko-KR" sz="1000" b="1" dirty="0">
                <a:solidFill>
                  <a:schemeClr val="tx1"/>
                </a:solidFill>
              </a:rPr>
              <a:t>: NTLM </a:t>
            </a:r>
            <a:r>
              <a:rPr lang="ko-KR" altLang="en-US" sz="1000" b="1" dirty="0">
                <a:solidFill>
                  <a:schemeClr val="tx1"/>
                </a:solidFill>
              </a:rPr>
              <a:t>제한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이 도메인에서 </a:t>
            </a:r>
            <a:r>
              <a:rPr lang="en-US" altLang="ko-KR" sz="1000" b="1" dirty="0">
                <a:solidFill>
                  <a:schemeClr val="tx1"/>
                </a:solidFill>
              </a:rPr>
              <a:t>NTLM </a:t>
            </a:r>
            <a:r>
              <a:rPr lang="ko-KR" altLang="en-US" sz="1000" b="1" dirty="0">
                <a:solidFill>
                  <a:schemeClr val="tx1"/>
                </a:solidFill>
              </a:rPr>
              <a:t>인증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선택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③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로컬 </a:t>
            </a:r>
            <a:r>
              <a:rPr lang="ko-KR" altLang="en-US" sz="1000" b="1" dirty="0">
                <a:solidFill>
                  <a:schemeClr val="tx1"/>
                </a:solidFill>
              </a:rPr>
              <a:t>보안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모두 거부 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적용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02" y="2039825"/>
            <a:ext cx="3429118" cy="31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06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실행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en-US" altLang="ko-KR" sz="1000" b="1" dirty="0" err="1">
                <a:solidFill>
                  <a:schemeClr val="tx1"/>
                </a:solidFill>
              </a:rPr>
              <a:t>gpedit.msc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입력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② </a:t>
            </a:r>
            <a:r>
              <a:rPr lang="ko-KR" altLang="en-US" sz="1000" b="1" dirty="0">
                <a:solidFill>
                  <a:schemeClr val="tx1"/>
                </a:solidFill>
              </a:rPr>
              <a:t>로컬 그룹 정책 편집기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보안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정책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보안 옵션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네트워크 </a:t>
            </a:r>
            <a:r>
              <a:rPr lang="ko-KR" altLang="en-US" sz="1000" b="1" dirty="0">
                <a:solidFill>
                  <a:schemeClr val="tx1"/>
                </a:solidFill>
              </a:rPr>
              <a:t>보안</a:t>
            </a:r>
            <a:r>
              <a:rPr lang="en-US" altLang="ko-KR" sz="1000" b="1" dirty="0">
                <a:solidFill>
                  <a:schemeClr val="tx1"/>
                </a:solidFill>
              </a:rPr>
              <a:t>: LAN Manager </a:t>
            </a:r>
            <a:r>
              <a:rPr lang="ko-KR" altLang="en-US" sz="1000" b="1" dirty="0">
                <a:solidFill>
                  <a:schemeClr val="tx1"/>
                </a:solidFill>
              </a:rPr>
              <a:t>인증 수준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선택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③ </a:t>
            </a:r>
            <a:r>
              <a:rPr lang="ko-KR" altLang="en-US" sz="1000" b="1" dirty="0">
                <a:solidFill>
                  <a:schemeClr val="tx1"/>
                </a:solidFill>
              </a:rPr>
              <a:t>로컬 보안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NTLMv2 </a:t>
            </a:r>
            <a:r>
              <a:rPr lang="ko-KR" altLang="en-US" sz="1000" b="1" dirty="0">
                <a:solidFill>
                  <a:schemeClr val="tx1"/>
                </a:solidFill>
              </a:rPr>
              <a:t>응답만 보냅니다</a:t>
            </a:r>
            <a:r>
              <a:rPr lang="en-US" altLang="ko-KR" sz="1000" b="1" dirty="0">
                <a:solidFill>
                  <a:schemeClr val="tx1"/>
                </a:solidFill>
              </a:rPr>
              <a:t>. LM </a:t>
            </a:r>
            <a:r>
              <a:rPr lang="ko-KR" altLang="en-US" sz="1000" b="1" dirty="0">
                <a:solidFill>
                  <a:schemeClr val="tx1"/>
                </a:solidFill>
              </a:rPr>
              <a:t>및 </a:t>
            </a:r>
            <a:r>
              <a:rPr lang="en-US" altLang="ko-KR" sz="1000" b="1" dirty="0">
                <a:solidFill>
                  <a:schemeClr val="tx1"/>
                </a:solidFill>
              </a:rPr>
              <a:t>NTLM</a:t>
            </a:r>
            <a:r>
              <a:rPr lang="ko-KR" altLang="en-US" sz="1000" b="1" dirty="0">
                <a:solidFill>
                  <a:schemeClr val="tx1"/>
                </a:solidFill>
              </a:rPr>
              <a:t>은 거부합니다</a:t>
            </a:r>
            <a:r>
              <a:rPr lang="en-US" altLang="ko-KR" sz="1000" b="1" dirty="0">
                <a:solidFill>
                  <a:schemeClr val="tx1"/>
                </a:solidFill>
              </a:rPr>
              <a:t>. </a:t>
            </a:r>
            <a:r>
              <a:rPr lang="ko-KR" altLang="en-US" sz="1000" b="1" dirty="0">
                <a:solidFill>
                  <a:schemeClr val="tx1"/>
                </a:solidFill>
              </a:rPr>
              <a:t>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적용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60848"/>
            <a:ext cx="4490682" cy="337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73016"/>
            <a:ext cx="2952328" cy="270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디스플레이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고급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어댑터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모든 </a:t>
            </a:r>
            <a:r>
              <a:rPr lang="ko-KR" altLang="en-US" sz="1000" b="1" dirty="0">
                <a:solidFill>
                  <a:schemeClr val="tx1"/>
                </a:solidFill>
              </a:rPr>
              <a:t>모드 표시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en-US" altLang="ko-KR" sz="1000" b="1" dirty="0">
                <a:solidFill>
                  <a:srgbClr val="FF0000"/>
                </a:solidFill>
              </a:rPr>
              <a:t>1280 x 1024 </a:t>
            </a:r>
            <a:r>
              <a:rPr lang="ko-KR" altLang="en-US" sz="1000" b="1" dirty="0">
                <a:solidFill>
                  <a:srgbClr val="FF0000"/>
                </a:solidFill>
              </a:rPr>
              <a:t>하이 컬러</a:t>
            </a:r>
            <a:r>
              <a:rPr lang="en-US" altLang="ko-KR" sz="1000" b="1" dirty="0">
                <a:solidFill>
                  <a:srgbClr val="FF0000"/>
                </a:solidFill>
              </a:rPr>
              <a:t>(16</a:t>
            </a:r>
            <a:r>
              <a:rPr lang="ko-KR" altLang="en-US" sz="1000" b="1" dirty="0">
                <a:solidFill>
                  <a:srgbClr val="FF0000"/>
                </a:solidFill>
              </a:rPr>
              <a:t>비트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6" name="그림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28" y="2694522"/>
            <a:ext cx="6626143" cy="341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137"/>
          <p:cNvSpPr>
            <a:spLocks noChangeArrowheads="1"/>
          </p:cNvSpPr>
          <p:nvPr/>
        </p:nvSpPr>
        <p:spPr bwMode="auto">
          <a:xfrm>
            <a:off x="2339752" y="3880804"/>
            <a:ext cx="2613772" cy="152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개인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err="1">
                <a:solidFill>
                  <a:schemeClr val="tx1"/>
                </a:solidFill>
              </a:rPr>
              <a:t>창색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항목에서 스크롤 막대로 변경 후 크기 </a:t>
            </a:r>
            <a:r>
              <a:rPr lang="en-US" altLang="ko-KR" sz="1000" b="1" dirty="0">
                <a:solidFill>
                  <a:srgbClr val="FF0000"/>
                </a:solidFill>
              </a:rPr>
              <a:t>25 </a:t>
            </a:r>
            <a:r>
              <a:rPr lang="ko-KR" altLang="en-US" sz="1000" b="1" dirty="0">
                <a:solidFill>
                  <a:srgbClr val="FF0000"/>
                </a:solidFill>
              </a:rPr>
              <a:t>로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변경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1" name="그림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283539" cy="339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715" y="1836078"/>
            <a:ext cx="3129325" cy="276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378"/>
          <p:cNvSpPr>
            <a:spLocks noChangeArrowheads="1"/>
          </p:cNvSpPr>
          <p:nvPr/>
        </p:nvSpPr>
        <p:spPr bwMode="black">
          <a:xfrm>
            <a:off x="4184258" y="5050488"/>
            <a:ext cx="675774" cy="67839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21" name="AutoShape 1379"/>
          <p:cNvCxnSpPr>
            <a:cxnSpLocks noChangeShapeType="1"/>
            <a:stCxn id="22" idx="2"/>
          </p:cNvCxnSpPr>
          <p:nvPr/>
        </p:nvCxnSpPr>
        <p:spPr bwMode="black">
          <a:xfrm rot="5400000">
            <a:off x="5180729" y="3756379"/>
            <a:ext cx="1296142" cy="1937531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1378"/>
          <p:cNvSpPr>
            <a:spLocks noChangeArrowheads="1"/>
          </p:cNvSpPr>
          <p:nvPr/>
        </p:nvSpPr>
        <p:spPr bwMode="black">
          <a:xfrm>
            <a:off x="5710762" y="3759573"/>
            <a:ext cx="2173605" cy="3175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4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업데이트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중요 업데이트 항목에서 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  <a:r>
              <a:rPr lang="ko-KR" altLang="en-US" sz="1000" b="1" dirty="0">
                <a:solidFill>
                  <a:srgbClr val="FF0000"/>
                </a:solidFill>
              </a:rPr>
              <a:t>업데이트를 확인하지 않음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설정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54" y="1847990"/>
            <a:ext cx="3427298" cy="171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70733"/>
            <a:ext cx="3663336" cy="255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1378"/>
          <p:cNvSpPr>
            <a:spLocks noChangeArrowheads="1"/>
          </p:cNvSpPr>
          <p:nvPr/>
        </p:nvSpPr>
        <p:spPr bwMode="black">
          <a:xfrm flipV="1">
            <a:off x="2339752" y="2406597"/>
            <a:ext cx="648072" cy="144018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24" name="AutoShape 1379"/>
          <p:cNvCxnSpPr>
            <a:cxnSpLocks noChangeShapeType="1"/>
            <a:stCxn id="25" idx="1"/>
            <a:endCxn id="23" idx="3"/>
          </p:cNvCxnSpPr>
          <p:nvPr/>
        </p:nvCxnSpPr>
        <p:spPr bwMode="black">
          <a:xfrm rot="10800000">
            <a:off x="2987824" y="2478607"/>
            <a:ext cx="2484276" cy="2083189"/>
          </a:xfrm>
          <a:prstGeom prst="bentConnector3">
            <a:avLst>
              <a:gd name="adj1" fmla="val 43354"/>
            </a:avLst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Rectangle 1378"/>
          <p:cNvSpPr>
            <a:spLocks noChangeArrowheads="1"/>
          </p:cNvSpPr>
          <p:nvPr/>
        </p:nvSpPr>
        <p:spPr bwMode="black">
          <a:xfrm>
            <a:off x="5472100" y="4451401"/>
            <a:ext cx="1980220" cy="220787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서비스 및 응용 프로그램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서비스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Update -&gt; </a:t>
            </a:r>
            <a:r>
              <a:rPr lang="ko-KR" altLang="en-US" sz="1000" b="1" dirty="0">
                <a:solidFill>
                  <a:schemeClr val="tx1"/>
                </a:solidFill>
              </a:rPr>
              <a:t>속성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일반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서비스 상태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정지 선택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 시작 유형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사용 안 함 선택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적용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8" name="그림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47096"/>
            <a:ext cx="4392488" cy="282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658" y="1749929"/>
            <a:ext cx="4088670" cy="294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378"/>
          <p:cNvSpPr>
            <a:spLocks noChangeArrowheads="1"/>
          </p:cNvSpPr>
          <p:nvPr/>
        </p:nvSpPr>
        <p:spPr bwMode="black">
          <a:xfrm>
            <a:off x="4430328" y="5301208"/>
            <a:ext cx="2136688" cy="216024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22" name="AutoShape 1379"/>
          <p:cNvCxnSpPr>
            <a:cxnSpLocks noChangeShapeType="1"/>
            <a:endCxn id="21" idx="3"/>
          </p:cNvCxnSpPr>
          <p:nvPr/>
        </p:nvCxnSpPr>
        <p:spPr bwMode="black">
          <a:xfrm rot="5400000">
            <a:off x="6019558" y="4696538"/>
            <a:ext cx="1260140" cy="165224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1378"/>
          <p:cNvSpPr>
            <a:spLocks noChangeArrowheads="1"/>
          </p:cNvSpPr>
          <p:nvPr/>
        </p:nvSpPr>
        <p:spPr bwMode="black">
          <a:xfrm>
            <a:off x="5703100" y="2285146"/>
            <a:ext cx="2037252" cy="1863934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9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13" y="2363252"/>
            <a:ext cx="6730773" cy="37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도구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응용 프로그램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ko-KR" altLang="en-US" sz="1000" b="1" dirty="0">
                <a:solidFill>
                  <a:schemeClr val="tx1"/>
                </a:solidFill>
              </a:rPr>
              <a:t>경고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주의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이벤트 로그 표시 상태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-&gt; "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이벤트 로그 표시가 있다면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 이벤트 문제를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해결 必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검수 </a:t>
            </a:r>
            <a:r>
              <a:rPr lang="ko-KR" altLang="en-US" sz="1000" b="1" dirty="0" err="1">
                <a:solidFill>
                  <a:srgbClr val="FF0000"/>
                </a:solidFill>
              </a:rPr>
              <a:t>진행시는</a:t>
            </a:r>
            <a:r>
              <a:rPr lang="ko-KR" altLang="en-US" sz="1000" b="1" dirty="0">
                <a:solidFill>
                  <a:srgbClr val="FF0000"/>
                </a:solidFill>
              </a:rPr>
              <a:t> 발생 하지 </a:t>
            </a:r>
            <a:r>
              <a:rPr lang="ko-KR" altLang="en-US" sz="1000" b="1" dirty="0" err="1">
                <a:solidFill>
                  <a:srgbClr val="FF0000"/>
                </a:solidFill>
              </a:rPr>
              <a:t>않토록</a:t>
            </a:r>
            <a:r>
              <a:rPr lang="ko-KR" altLang="en-US" sz="1000" b="1" dirty="0">
                <a:solidFill>
                  <a:srgbClr val="FF0000"/>
                </a:solidFill>
              </a:rPr>
              <a:t> 조치 이행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23" name="Rectangle 1381"/>
          <p:cNvSpPr>
            <a:spLocks noChangeArrowheads="1"/>
          </p:cNvSpPr>
          <p:nvPr/>
        </p:nvSpPr>
        <p:spPr bwMode="black">
          <a:xfrm>
            <a:off x="2699792" y="3802104"/>
            <a:ext cx="1080120" cy="288031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Rectangle 1381"/>
          <p:cNvSpPr>
            <a:spLocks noChangeArrowheads="1"/>
          </p:cNvSpPr>
          <p:nvPr/>
        </p:nvSpPr>
        <p:spPr bwMode="black">
          <a:xfrm>
            <a:off x="3779912" y="3135792"/>
            <a:ext cx="4464496" cy="338498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3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13" y="2363252"/>
            <a:ext cx="6730773" cy="380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도구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시스템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ko-KR" altLang="en-US" sz="1000" b="1" dirty="0">
                <a:solidFill>
                  <a:schemeClr val="tx1"/>
                </a:solidFill>
              </a:rPr>
              <a:t>경고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주의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이벤트 로그 표시 상태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-&gt; "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이벤트 로그 표시가 있다면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 이벤트 문제를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해결 必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검수 </a:t>
            </a:r>
            <a:r>
              <a:rPr lang="ko-KR" altLang="en-US" sz="1000" b="1" dirty="0" err="1">
                <a:solidFill>
                  <a:srgbClr val="FF0000"/>
                </a:solidFill>
              </a:rPr>
              <a:t>진행시는</a:t>
            </a:r>
            <a:r>
              <a:rPr lang="ko-KR" altLang="en-US" sz="1000" b="1" dirty="0">
                <a:solidFill>
                  <a:srgbClr val="FF0000"/>
                </a:solidFill>
              </a:rPr>
              <a:t> 발생 하지 </a:t>
            </a:r>
            <a:r>
              <a:rPr lang="ko-KR" altLang="en-US" sz="1000" b="1" dirty="0" err="1">
                <a:solidFill>
                  <a:srgbClr val="FF0000"/>
                </a:solidFill>
              </a:rPr>
              <a:t>않토록</a:t>
            </a:r>
            <a:r>
              <a:rPr lang="ko-KR" altLang="en-US" sz="1000" b="1" dirty="0">
                <a:solidFill>
                  <a:srgbClr val="FF0000"/>
                </a:solidFill>
              </a:rPr>
              <a:t> 조치 이행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23" name="Rectangle 1381"/>
          <p:cNvSpPr>
            <a:spLocks noChangeArrowheads="1"/>
          </p:cNvSpPr>
          <p:nvPr/>
        </p:nvSpPr>
        <p:spPr bwMode="black">
          <a:xfrm>
            <a:off x="2658331" y="4278261"/>
            <a:ext cx="807423" cy="256986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Rectangle 1381"/>
          <p:cNvSpPr>
            <a:spLocks noChangeArrowheads="1"/>
          </p:cNvSpPr>
          <p:nvPr/>
        </p:nvSpPr>
        <p:spPr bwMode="black">
          <a:xfrm>
            <a:off x="3779912" y="3135792"/>
            <a:ext cx="4464496" cy="338498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5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285" y="2136299"/>
            <a:ext cx="4034609" cy="407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①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시작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실행</a:t>
            </a:r>
            <a:r>
              <a:rPr lang="en-US" altLang="ko-KR" sz="1000" b="1" dirty="0">
                <a:solidFill>
                  <a:schemeClr val="tx1"/>
                </a:solidFill>
              </a:rPr>
              <a:t>-&gt; control userpasswords2 </a:t>
            </a:r>
            <a:r>
              <a:rPr lang="ko-KR" altLang="en-US" sz="1000" b="1" dirty="0" err="1">
                <a:solidFill>
                  <a:schemeClr val="tx1"/>
                </a:solidFill>
              </a:rPr>
              <a:t>입력창에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en-US" altLang="ko-KR" sz="1000" b="1" dirty="0" err="1">
                <a:solidFill>
                  <a:schemeClr val="tx1"/>
                </a:solidFill>
              </a:rPr>
              <a:t>netplwiz</a:t>
            </a:r>
            <a:r>
              <a:rPr lang="en-US" altLang="ko-KR" sz="1000" b="1" dirty="0">
                <a:solidFill>
                  <a:schemeClr val="tx1"/>
                </a:solidFill>
              </a:rPr>
              <a:t>"  -&gt;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Enter 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-&gt; </a:t>
            </a:r>
            <a:r>
              <a:rPr lang="ko-KR" altLang="en-US" sz="1000" b="1" dirty="0">
                <a:solidFill>
                  <a:schemeClr val="tx1"/>
                </a:solidFill>
              </a:rPr>
              <a:t>사용자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계정 창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사용 할 계정을 클릭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사용자 이름 암호</a:t>
            </a:r>
            <a:r>
              <a:rPr lang="en-US" altLang="ko-KR" sz="1000" b="1" dirty="0">
                <a:solidFill>
                  <a:schemeClr val="tx1"/>
                </a:solidFill>
              </a:rPr>
              <a:t>..... </a:t>
            </a:r>
            <a:r>
              <a:rPr lang="ko-KR" altLang="en-US" sz="1000" b="1" dirty="0">
                <a:solidFill>
                  <a:schemeClr val="tx1"/>
                </a:solidFill>
              </a:rPr>
              <a:t>란  </a:t>
            </a:r>
            <a:r>
              <a:rPr lang="en-US" altLang="ko-KR" sz="1000" b="1" dirty="0">
                <a:solidFill>
                  <a:schemeClr val="tx1"/>
                </a:solidFill>
              </a:rPr>
              <a:t>V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체크해제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-&gt;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"</a:t>
            </a:r>
            <a:r>
              <a:rPr lang="ko-KR" altLang="en-US" sz="1000" b="1" dirty="0">
                <a:solidFill>
                  <a:srgbClr val="FF0000"/>
                </a:solidFill>
              </a:rPr>
              <a:t>확인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누르면 </a:t>
            </a:r>
            <a:r>
              <a:rPr lang="ko-KR" altLang="en-US" sz="1000" b="1" dirty="0">
                <a:solidFill>
                  <a:srgbClr val="FF0000"/>
                </a:solidFill>
              </a:rPr>
              <a:t>나타나는 암호 </a:t>
            </a:r>
            <a:r>
              <a:rPr lang="ko-KR" altLang="en-US" sz="1000" b="1" dirty="0" err="1">
                <a:solidFill>
                  <a:srgbClr val="FF0000"/>
                </a:solidFill>
              </a:rPr>
              <a:t>입력창에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  <a:r>
              <a:rPr lang="en-US" altLang="ko-KR" sz="1000" b="1" dirty="0" err="1">
                <a:solidFill>
                  <a:srgbClr val="FF0000"/>
                </a:solidFill>
              </a:rPr>
              <a:t>wonikips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입력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23" name="Rectangle 1381"/>
          <p:cNvSpPr>
            <a:spLocks noChangeArrowheads="1"/>
          </p:cNvSpPr>
          <p:nvPr/>
        </p:nvSpPr>
        <p:spPr bwMode="black">
          <a:xfrm>
            <a:off x="3563888" y="3690906"/>
            <a:ext cx="3384376" cy="216024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Rectangle 1381"/>
          <p:cNvSpPr>
            <a:spLocks noChangeArrowheads="1"/>
          </p:cNvSpPr>
          <p:nvPr/>
        </p:nvSpPr>
        <p:spPr bwMode="black">
          <a:xfrm>
            <a:off x="3457884" y="3038031"/>
            <a:ext cx="3202348" cy="338498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 105"/>
          <p:cNvCxnSpPr/>
          <p:nvPr/>
        </p:nvCxnSpPr>
        <p:spPr>
          <a:xfrm>
            <a:off x="4878652" y="4152018"/>
            <a:ext cx="0" cy="20865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3584"/>
              </p:ext>
            </p:extLst>
          </p:nvPr>
        </p:nvGraphicFramePr>
        <p:xfrm>
          <a:off x="323528" y="1411820"/>
          <a:ext cx="8421124" cy="201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77709851"/>
                    </a:ext>
                  </a:extLst>
                </a:gridCol>
                <a:gridCol w="2372452">
                  <a:extLst>
                    <a:ext uri="{9D8B030D-6E8A-4147-A177-3AD203B41FA5}">
                      <a16:colId xmlns:a16="http://schemas.microsoft.com/office/drawing/2014/main" val="32424099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0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평가 항목</a:t>
                      </a:r>
                      <a:endParaRPr lang="ko-KR" sz="10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smtClean="0">
                          <a:effectLst/>
                        </a:rPr>
                        <a:t>기간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비고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기초 성능 평가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 smtClean="0">
                          <a:effectLst/>
                        </a:rPr>
                        <a:t>H/W</a:t>
                      </a:r>
                      <a:r>
                        <a:rPr lang="ko-KR" altLang="en-US" sz="1000" b="0" u="none" strike="noStrike" dirty="0" smtClean="0">
                          <a:effectLst/>
                        </a:rPr>
                        <a:t> 조립 상태 </a:t>
                      </a:r>
                      <a:r>
                        <a:rPr lang="en-US" altLang="ko-KR" sz="1000" b="0" u="none" strike="noStrike" dirty="0" smtClean="0">
                          <a:effectLst/>
                        </a:rPr>
                        <a:t>/ 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동작 </a:t>
                      </a:r>
                      <a:r>
                        <a:rPr lang="ko-KR" altLang="en-US" sz="1000" b="0" u="none" strike="noStrike" dirty="0" smtClean="0">
                          <a:effectLst/>
                        </a:rPr>
                        <a:t>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네임 </a:t>
                      </a: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Tag</a:t>
                      </a:r>
                      <a:r>
                        <a:rPr lang="en-US" altLang="ko-KR" sz="1000" b="0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000" b="0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확인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PC 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설정 확인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00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 정상 설치 </a:t>
                      </a:r>
                      <a:r>
                        <a:rPr lang="en-US" altLang="ko-KR" sz="100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 확인</a:t>
                      </a:r>
                      <a:endParaRPr lang="ko-KR" altLang="ko-KR" sz="1000" b="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i="0" u="none" strike="noStrike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HW / SW 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정상 구동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i="0" u="none" strike="noStrike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6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실장 평가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장기 안정성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최소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개월 이상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사외 평가 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000" b="1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선택 사항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" name="모서리가 둥근 직사각형 71"/>
          <p:cNvSpPr/>
          <p:nvPr/>
        </p:nvSpPr>
        <p:spPr>
          <a:xfrm>
            <a:off x="179512" y="888738"/>
            <a:ext cx="230397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평가 항목별 일정</a:t>
            </a:r>
            <a:endParaRPr lang="ko-KR" altLang="en-US" sz="1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578854" y="4038524"/>
            <a:ext cx="5497838" cy="2217326"/>
          </a:xfrm>
          <a:prstGeom prst="rect">
            <a:avLst/>
          </a:prstGeom>
          <a:noFill/>
          <a:ln w="25400" cmpd="dbl">
            <a:solidFill>
              <a:srgbClr val="33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/>
          <p:cNvCxnSpPr>
            <a:endCxn id="74" idx="2"/>
          </p:cNvCxnSpPr>
          <p:nvPr/>
        </p:nvCxnSpPr>
        <p:spPr>
          <a:xfrm>
            <a:off x="7076692" y="4736761"/>
            <a:ext cx="1497612" cy="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06679" y="4736761"/>
            <a:ext cx="10749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76" idx="6"/>
            <a:endCxn id="80" idx="6"/>
          </p:cNvCxnSpPr>
          <p:nvPr/>
        </p:nvCxnSpPr>
        <p:spPr>
          <a:xfrm flipV="1">
            <a:off x="1650648" y="4736762"/>
            <a:ext cx="5495100" cy="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413516" y="4671679"/>
            <a:ext cx="138112" cy="130175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81203" tIns="40601" rIns="81203" bIns="40601" anchor="ctr"/>
          <a:lstStyle/>
          <a:p>
            <a:pPr algn="ctr" defTabSz="986308" latinLnBrk="0">
              <a:defRPr/>
            </a:pPr>
            <a:endParaRPr lang="ko-KR" altLang="en-US" sz="2100" kern="0">
              <a:solidFill>
                <a:prstClr val="black"/>
              </a:solidFill>
              <a:latin typeface="Times New Roman"/>
              <a:ea typeface="나눔고딕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574304" y="4671678"/>
            <a:ext cx="138112" cy="130175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81203" tIns="40601" rIns="81203" bIns="40601" anchor="ctr"/>
          <a:lstStyle/>
          <a:p>
            <a:pPr algn="ctr" defTabSz="986308" latinLnBrk="0">
              <a:defRPr/>
            </a:pPr>
            <a:endParaRPr lang="ko-KR" altLang="en-US" sz="2100" kern="0">
              <a:solidFill>
                <a:prstClr val="black"/>
              </a:solidFill>
              <a:latin typeface="Times New Roman"/>
              <a:ea typeface="나눔고딕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4809596" y="4677694"/>
            <a:ext cx="138112" cy="130175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0000CC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81203" tIns="40601" rIns="81203" bIns="40601" anchor="ctr"/>
          <a:lstStyle/>
          <a:p>
            <a:pPr algn="ctr" defTabSz="986308" latinLnBrk="0">
              <a:defRPr/>
            </a:pPr>
            <a:endParaRPr lang="ko-KR" altLang="en-US" sz="2100" kern="0">
              <a:solidFill>
                <a:prstClr val="black"/>
              </a:solidFill>
              <a:latin typeface="Times New Roman"/>
              <a:ea typeface="나눔고딕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512536" y="4671678"/>
            <a:ext cx="138112" cy="130175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0000CC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81203" tIns="40601" rIns="81203" bIns="40601" anchor="ctr"/>
          <a:lstStyle/>
          <a:p>
            <a:pPr algn="ctr" defTabSz="986308" latinLnBrk="0">
              <a:defRPr/>
            </a:pPr>
            <a:endParaRPr lang="ko-KR" altLang="en-US" sz="2100" kern="0">
              <a:solidFill>
                <a:prstClr val="black"/>
              </a:solidFill>
              <a:latin typeface="Times New Roman"/>
              <a:ea typeface="나눔고딕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007636" y="4671674"/>
            <a:ext cx="138112" cy="130175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0000CC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81203" tIns="40601" rIns="81203" bIns="40601" anchor="ctr"/>
          <a:lstStyle/>
          <a:p>
            <a:pPr algn="ctr" defTabSz="986308" latinLnBrk="0">
              <a:defRPr/>
            </a:pPr>
            <a:endParaRPr lang="ko-KR" altLang="en-US" sz="2100" kern="0">
              <a:solidFill>
                <a:prstClr val="black"/>
              </a:solidFill>
              <a:latin typeface="Times New Roman"/>
              <a:ea typeface="나눔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0560" y="4379436"/>
            <a:ext cx="95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1~2 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</a:t>
            </a:r>
            <a:endParaRPr lang="ko-KR" altLang="en-US" sz="1200" b="1" i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1843" y="4376034"/>
            <a:ext cx="64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</a:t>
            </a:r>
            <a:endParaRPr lang="ko-KR" altLang="en-US" sz="1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554186" y="4382635"/>
            <a:ext cx="113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 이상</a:t>
            </a:r>
            <a:endParaRPr lang="ko-KR" altLang="en-US" sz="1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99326" y="4379436"/>
            <a:ext cx="97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 이상</a:t>
            </a:r>
            <a:endParaRPr lang="ko-KR" altLang="en-US" sz="1200" b="1" i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1655690" y="5181223"/>
            <a:ext cx="955866" cy="21602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87"/>
          <p:cNvSpPr/>
          <p:nvPr/>
        </p:nvSpPr>
        <p:spPr>
          <a:xfrm>
            <a:off x="2754710" y="5181223"/>
            <a:ext cx="955866" cy="21602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오른쪽 화살표 88"/>
          <p:cNvSpPr/>
          <p:nvPr/>
        </p:nvSpPr>
        <p:spPr>
          <a:xfrm>
            <a:off x="3848688" y="5181223"/>
            <a:ext cx="955866" cy="21602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오른쪽 화살표 89"/>
          <p:cNvSpPr/>
          <p:nvPr/>
        </p:nvSpPr>
        <p:spPr>
          <a:xfrm>
            <a:off x="551628" y="5181223"/>
            <a:ext cx="955866" cy="216024"/>
          </a:xfrm>
          <a:prstGeom prst="rightArrow">
            <a:avLst/>
          </a:prstGeom>
          <a:solidFill>
            <a:srgbClr val="96969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1" name="오른쪽 화살표 90"/>
          <p:cNvSpPr/>
          <p:nvPr/>
        </p:nvSpPr>
        <p:spPr>
          <a:xfrm>
            <a:off x="4942666" y="5181223"/>
            <a:ext cx="2064970" cy="21602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2" name="오른쪽 화살표 91"/>
          <p:cNvSpPr/>
          <p:nvPr/>
        </p:nvSpPr>
        <p:spPr>
          <a:xfrm>
            <a:off x="7145748" y="5181223"/>
            <a:ext cx="1428556" cy="216024"/>
          </a:xfrm>
          <a:prstGeom prst="rightArrow">
            <a:avLst/>
          </a:prstGeom>
          <a:solidFill>
            <a:srgbClr val="96969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3" name="오른쪽 화살표 92"/>
          <p:cNvSpPr/>
          <p:nvPr/>
        </p:nvSpPr>
        <p:spPr>
          <a:xfrm>
            <a:off x="1650648" y="5530195"/>
            <a:ext cx="3153906" cy="21602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657066" y="5149852"/>
            <a:ext cx="64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업체 미팅</a:t>
            </a:r>
            <a:endParaRPr lang="en-US" altLang="ko-KR" sz="800" b="1" i="1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재질 선정</a:t>
            </a:r>
            <a:endParaRPr lang="en-US" altLang="ko-KR" sz="800" b="1" i="1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샘플 수급</a:t>
            </a:r>
            <a:endParaRPr lang="en-US" altLang="ko-KR" sz="800" b="1" i="1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536130" y="5149852"/>
            <a:ext cx="64779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양산 평가</a:t>
            </a:r>
            <a:endParaRPr lang="en-US" altLang="ko-KR" sz="800" b="1" i="1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91909" y="5149852"/>
            <a:ext cx="64779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855043" y="5147560"/>
            <a:ext cx="64779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 </a:t>
            </a:r>
            <a:r>
              <a:rPr lang="ko-KR" altLang="en-US" sz="8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endParaRPr lang="en-US" altLang="ko-KR" sz="8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934676" y="5147560"/>
            <a:ext cx="64779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00440" y="5147560"/>
            <a:ext cx="1015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장기 안정성 평가</a:t>
            </a:r>
            <a:endParaRPr lang="en-US" altLang="ko-KR" sz="800" b="1" i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385894" y="5499618"/>
            <a:ext cx="168341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 / SW </a:t>
            </a:r>
            <a:r>
              <a:rPr lang="ko-KR" altLang="en-US" sz="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정상 구동 확인</a:t>
            </a:r>
            <a:endParaRPr lang="en-US" altLang="ko-KR" sz="800" b="1" i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96105" y="3862700"/>
            <a:ext cx="1924933" cy="30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2060"/>
                </a:solidFill>
              </a:rPr>
              <a:t>평가 기간 </a:t>
            </a:r>
            <a:r>
              <a:rPr lang="en-US" altLang="ko-KR" sz="1100" dirty="0" smtClean="0">
                <a:solidFill>
                  <a:srgbClr val="002060"/>
                </a:solidFill>
              </a:rPr>
              <a:t>: 3</a:t>
            </a:r>
            <a:r>
              <a:rPr lang="ko-KR" altLang="en-US" sz="1100" dirty="0" smtClean="0">
                <a:solidFill>
                  <a:srgbClr val="002060"/>
                </a:solidFill>
              </a:rPr>
              <a:t>개월 이상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666598" y="6103278"/>
            <a:ext cx="1035352" cy="30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002060"/>
                </a:solidFill>
              </a:rPr>
              <a:t>기초 성능 평가</a:t>
            </a:r>
            <a:endParaRPr lang="ko-KR" altLang="en-US" sz="900" dirty="0">
              <a:solidFill>
                <a:srgbClr val="00206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668273" y="6101724"/>
            <a:ext cx="758683" cy="30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002060"/>
                </a:solidFill>
              </a:rPr>
              <a:t>실장 평가</a:t>
            </a:r>
            <a:endParaRPr lang="en-US" altLang="ko-KR" sz="900" dirty="0" smtClean="0">
              <a:solidFill>
                <a:srgbClr val="002060"/>
              </a:solidFill>
            </a:endParaRPr>
          </a:p>
        </p:txBody>
      </p:sp>
      <p:sp>
        <p:nvSpPr>
          <p:cNvPr id="43" name="제목 1"/>
          <p:cNvSpPr>
            <a:spLocks noGrp="1"/>
          </p:cNvSpPr>
          <p:nvPr>
            <p:ph type="title"/>
          </p:nvPr>
        </p:nvSpPr>
        <p:spPr>
          <a:xfrm>
            <a:off x="252000" y="18001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ko-KR" altLang="en-US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기간 </a:t>
            </a:r>
            <a:r>
              <a:rPr lang="en-US" altLang="ko-KR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20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61" y="1815982"/>
            <a:ext cx="4934477" cy="443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①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</a:t>
            </a:r>
            <a:r>
              <a:rPr lang="en-US" altLang="ko-KR" sz="1000" b="1" dirty="0">
                <a:solidFill>
                  <a:schemeClr val="tx1"/>
                </a:solidFill>
              </a:rPr>
              <a:t>--&gt; </a:t>
            </a:r>
            <a:r>
              <a:rPr lang="ko-KR" altLang="en-US" sz="1000" b="1" dirty="0">
                <a:solidFill>
                  <a:schemeClr val="tx1"/>
                </a:solidFill>
              </a:rPr>
              <a:t>원격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-&gt; </a:t>
            </a:r>
            <a:r>
              <a:rPr lang="ko-KR" altLang="en-US" sz="1000" b="1" dirty="0" err="1">
                <a:solidFill>
                  <a:srgbClr val="FF0000"/>
                </a:solidFill>
              </a:rPr>
              <a:t>원견지원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:  "</a:t>
            </a:r>
            <a:r>
              <a:rPr lang="ko-KR" altLang="en-US" sz="1000" b="1" dirty="0">
                <a:solidFill>
                  <a:srgbClr val="FF0000"/>
                </a:solidFill>
              </a:rPr>
              <a:t>이 컴퓨터에 대한 원격 지원 연결 허용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-&gt;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원견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데스크톱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 "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모든 버전의 원격 데스크톱을 실행 중인 컴퓨터에서 연결 허용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"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23" name="Rectangle 1381"/>
          <p:cNvSpPr>
            <a:spLocks noChangeArrowheads="1"/>
          </p:cNvSpPr>
          <p:nvPr/>
        </p:nvSpPr>
        <p:spPr bwMode="black">
          <a:xfrm>
            <a:off x="3362286" y="4425644"/>
            <a:ext cx="3212875" cy="391263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Rectangle 1381"/>
          <p:cNvSpPr>
            <a:spLocks noChangeArrowheads="1"/>
          </p:cNvSpPr>
          <p:nvPr/>
        </p:nvSpPr>
        <p:spPr bwMode="black">
          <a:xfrm>
            <a:off x="3275856" y="2650565"/>
            <a:ext cx="2592288" cy="338498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1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①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방화벽 </a:t>
            </a:r>
            <a:r>
              <a:rPr lang="en-US" altLang="ko-KR" sz="1000" b="1" dirty="0">
                <a:solidFill>
                  <a:schemeClr val="tx1"/>
                </a:solidFill>
              </a:rPr>
              <a:t>--&gt;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방화벽 설정 또는 해제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홈 또는 회사</a:t>
            </a: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개인</a:t>
            </a:r>
            <a:r>
              <a:rPr lang="en-US" altLang="ko-KR" sz="1000" b="1" dirty="0">
                <a:solidFill>
                  <a:srgbClr val="FF0000"/>
                </a:solidFill>
              </a:rPr>
              <a:t>) </a:t>
            </a:r>
            <a:r>
              <a:rPr lang="ko-KR" altLang="en-US" sz="1000" b="1" dirty="0">
                <a:solidFill>
                  <a:srgbClr val="FF0000"/>
                </a:solidFill>
              </a:rPr>
              <a:t>네트워크 위치 설정 </a:t>
            </a:r>
            <a:r>
              <a:rPr lang="en-US" altLang="ko-KR" sz="1000" b="1" dirty="0">
                <a:solidFill>
                  <a:srgbClr val="FF0000"/>
                </a:solidFill>
              </a:rPr>
              <a:t>:  "Windows </a:t>
            </a:r>
            <a:r>
              <a:rPr lang="ko-KR" altLang="en-US" sz="1000" b="1" dirty="0">
                <a:solidFill>
                  <a:srgbClr val="FF0000"/>
                </a:solidFill>
              </a:rPr>
              <a:t>방화벽 사용 안 함</a:t>
            </a: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권장하지 않음</a:t>
            </a:r>
            <a:r>
              <a:rPr lang="en-US" altLang="ko-KR" sz="1000" b="1" dirty="0">
                <a:solidFill>
                  <a:srgbClr val="FF0000"/>
                </a:solidFill>
              </a:rPr>
              <a:t>)" </a:t>
            </a:r>
            <a:r>
              <a:rPr lang="ko-KR" altLang="en-US" sz="1000" b="1" dirty="0">
                <a:solidFill>
                  <a:srgbClr val="FF0000"/>
                </a:solidFill>
              </a:rPr>
              <a:t>확인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공용 네트워크 위치 설정 </a:t>
            </a:r>
            <a:r>
              <a:rPr lang="en-US" altLang="ko-KR" sz="1000" b="1" dirty="0">
                <a:solidFill>
                  <a:srgbClr val="FF0000"/>
                </a:solidFill>
              </a:rPr>
              <a:t>:  "Windows </a:t>
            </a:r>
            <a:r>
              <a:rPr lang="ko-KR" altLang="en-US" sz="1000" b="1" dirty="0">
                <a:solidFill>
                  <a:srgbClr val="FF0000"/>
                </a:solidFill>
              </a:rPr>
              <a:t>방화벽 사용 안 함</a:t>
            </a: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권장하지 않음</a:t>
            </a:r>
            <a:r>
              <a:rPr lang="en-US" altLang="ko-KR" sz="1000" b="1" dirty="0">
                <a:solidFill>
                  <a:srgbClr val="FF0000"/>
                </a:solidFill>
              </a:rPr>
              <a:t>)" </a:t>
            </a:r>
            <a:r>
              <a:rPr lang="ko-KR" altLang="en-US" sz="1000" b="1" dirty="0">
                <a:solidFill>
                  <a:srgbClr val="FF0000"/>
                </a:solidFill>
              </a:rPr>
              <a:t>확인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011" y="2045440"/>
            <a:ext cx="4890366" cy="418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서비스 및 응용 프로그램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서비스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Firewall -&gt; </a:t>
            </a:r>
            <a:r>
              <a:rPr lang="ko-KR" altLang="en-US" sz="1000" b="1" dirty="0">
                <a:solidFill>
                  <a:schemeClr val="tx1"/>
                </a:solidFill>
              </a:rPr>
              <a:t>속성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일반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서비스 상태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정지 선택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시작 유형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사용 안 함 선택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적용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확인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1" name="그림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203" y="2620801"/>
            <a:ext cx="5353613" cy="363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378"/>
          <p:cNvSpPr>
            <a:spLocks noChangeArrowheads="1"/>
          </p:cNvSpPr>
          <p:nvPr/>
        </p:nvSpPr>
        <p:spPr bwMode="black">
          <a:xfrm>
            <a:off x="4365285" y="5258806"/>
            <a:ext cx="815254" cy="349803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19" name="AutoShape 1379"/>
          <p:cNvCxnSpPr>
            <a:cxnSpLocks noChangeShapeType="1"/>
            <a:stCxn id="10" idx="2"/>
            <a:endCxn id="16" idx="3"/>
          </p:cNvCxnSpPr>
          <p:nvPr/>
        </p:nvCxnSpPr>
        <p:spPr bwMode="black">
          <a:xfrm rot="5400000">
            <a:off x="5882240" y="4229729"/>
            <a:ext cx="502278" cy="190568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48047"/>
            <a:ext cx="3444261" cy="298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378"/>
          <p:cNvSpPr>
            <a:spLocks noChangeArrowheads="1"/>
          </p:cNvSpPr>
          <p:nvPr/>
        </p:nvSpPr>
        <p:spPr bwMode="black">
          <a:xfrm>
            <a:off x="5364088" y="1975084"/>
            <a:ext cx="3444261" cy="2956346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214725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설치 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/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&lt;</a:t>
            </a:r>
            <a:r>
              <a:rPr lang="ko-KR" altLang="en-US" sz="1000" b="1" dirty="0" err="1">
                <a:solidFill>
                  <a:schemeClr val="tx1"/>
                </a:solidFill>
              </a:rPr>
              <a:t>윈도우키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+ Pause/Break&gt; or ( </a:t>
            </a:r>
            <a:r>
              <a:rPr lang="ko-KR" altLang="en-US" sz="1000" b="1" dirty="0">
                <a:solidFill>
                  <a:schemeClr val="tx1"/>
                </a:solidFill>
              </a:rPr>
              <a:t>내 컴퓨터 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등록정보</a:t>
            </a:r>
            <a:r>
              <a:rPr lang="en-US" altLang="ko-KR" sz="1000" b="1" dirty="0">
                <a:solidFill>
                  <a:schemeClr val="tx1"/>
                </a:solidFill>
              </a:rPr>
              <a:t>)  -&gt; </a:t>
            </a:r>
            <a:r>
              <a:rPr lang="ko-KR" altLang="en-US" sz="1000" b="1" dirty="0">
                <a:solidFill>
                  <a:schemeClr val="tx1"/>
                </a:solidFill>
              </a:rPr>
              <a:t>일반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-&gt; "</a:t>
            </a:r>
            <a:r>
              <a:rPr lang="ko-KR" altLang="en-US" sz="1000" b="1" dirty="0">
                <a:solidFill>
                  <a:schemeClr val="tx1"/>
                </a:solidFill>
              </a:rPr>
              <a:t>시스템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컴퓨터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등록 정보 육안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&lt;</a:t>
            </a:r>
            <a:r>
              <a:rPr lang="ko-KR" altLang="en-US" sz="1000" b="1" dirty="0" err="1">
                <a:solidFill>
                  <a:schemeClr val="tx1"/>
                </a:solidFill>
              </a:rPr>
              <a:t>윈도우키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+ Pause/Break&gt; or ( </a:t>
            </a:r>
            <a:r>
              <a:rPr lang="ko-KR" altLang="en-US" sz="1000" b="1" dirty="0">
                <a:solidFill>
                  <a:schemeClr val="tx1"/>
                </a:solidFill>
              </a:rPr>
              <a:t>내 컴퓨터 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등록정보</a:t>
            </a:r>
            <a:r>
              <a:rPr lang="en-US" altLang="ko-KR" sz="1000" b="1" dirty="0">
                <a:solidFill>
                  <a:schemeClr val="tx1"/>
                </a:solidFill>
              </a:rPr>
              <a:t>)  -&gt; </a:t>
            </a:r>
            <a:r>
              <a:rPr lang="ko-KR" altLang="en-US" sz="1000" b="1" dirty="0">
                <a:solidFill>
                  <a:schemeClr val="tx1"/>
                </a:solidFill>
              </a:rPr>
              <a:t>일반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-&gt; "</a:t>
            </a:r>
            <a:r>
              <a:rPr lang="ko-KR" altLang="en-US" sz="1000" b="1" dirty="0">
                <a:solidFill>
                  <a:schemeClr val="tx1"/>
                </a:solidFill>
              </a:rPr>
              <a:t>시스템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컴퓨터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등록 정보 육안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00" y="1815982"/>
            <a:ext cx="576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79911" y="2363252"/>
            <a:ext cx="4555327" cy="3153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00" y="1808801"/>
            <a:ext cx="576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&lt;</a:t>
            </a:r>
            <a:r>
              <a:rPr lang="ko-KR" altLang="en-US" sz="1000" b="1" dirty="0" err="1">
                <a:solidFill>
                  <a:schemeClr val="tx1"/>
                </a:solidFill>
              </a:rPr>
              <a:t>윈도우키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+ Pause/Break&gt; or ( </a:t>
            </a:r>
            <a:r>
              <a:rPr lang="ko-KR" altLang="en-US" sz="1000" b="1" dirty="0">
                <a:solidFill>
                  <a:schemeClr val="tx1"/>
                </a:solidFill>
              </a:rPr>
              <a:t>내 컴퓨터 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등록정보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네트워크 식별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전체 컴퓨터 이름 </a:t>
            </a:r>
            <a:r>
              <a:rPr lang="en-US" altLang="ko-KR" sz="1000" b="1" dirty="0">
                <a:solidFill>
                  <a:schemeClr val="tx1"/>
                </a:solidFill>
              </a:rPr>
              <a:t>: "CTC, PMA, PMB,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PMC " </a:t>
            </a:r>
            <a:r>
              <a:rPr lang="ko-KR" altLang="en-US" sz="1000" b="1" dirty="0">
                <a:solidFill>
                  <a:schemeClr val="tx1"/>
                </a:solidFill>
              </a:rPr>
              <a:t>중 해당 컴퓨터에 설정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② </a:t>
            </a:r>
            <a:r>
              <a:rPr lang="ko-KR" altLang="en-US" sz="1000" b="1" dirty="0">
                <a:solidFill>
                  <a:schemeClr val="tx1"/>
                </a:solidFill>
              </a:rPr>
              <a:t>내 컴퓨터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등록정보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네트워크 식별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작업 그룹 </a:t>
            </a:r>
            <a:r>
              <a:rPr lang="en-US" altLang="ko-KR" sz="1000" b="1" dirty="0">
                <a:solidFill>
                  <a:schemeClr val="tx1"/>
                </a:solidFill>
              </a:rPr>
              <a:t>: EASYCLUSTER </a:t>
            </a:r>
            <a:r>
              <a:rPr lang="ko-KR" altLang="en-US" sz="1000" b="1" dirty="0">
                <a:solidFill>
                  <a:schemeClr val="tx1"/>
                </a:solidFill>
              </a:rPr>
              <a:t>설정 육안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43808" y="3356992"/>
            <a:ext cx="2952328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68642" y="32396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68642" y="34767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1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어댑터 설정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로컬 </a:t>
            </a:r>
            <a:r>
              <a:rPr lang="ko-KR" altLang="en-US" sz="1000" b="1" dirty="0">
                <a:solidFill>
                  <a:schemeClr val="tx1"/>
                </a:solidFill>
              </a:rPr>
              <a:t>영역 연결 </a:t>
            </a:r>
            <a:r>
              <a:rPr lang="en-US" altLang="ko-KR" sz="1000" b="1" dirty="0">
                <a:solidFill>
                  <a:schemeClr val="tx1"/>
                </a:solidFill>
              </a:rPr>
              <a:t>(NIC1) IP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②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NIC1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Address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42188"/>
            <a:ext cx="2340271" cy="67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>
            <a:grpSpLocks/>
          </p:cNvGrpSpPr>
          <p:nvPr/>
        </p:nvGrpSpPr>
        <p:grpSpPr bwMode="auto">
          <a:xfrm>
            <a:off x="3347864" y="1459760"/>
            <a:ext cx="3528392" cy="1388968"/>
            <a:chOff x="0" y="0"/>
            <a:chExt cx="3448113" cy="1619054"/>
          </a:xfrm>
        </p:grpSpPr>
        <p:grpSp>
          <p:nvGrpSpPr>
            <p:cNvPr id="18" name="그룹 17"/>
            <p:cNvGrpSpPr>
              <a:grpSpLocks/>
            </p:cNvGrpSpPr>
            <p:nvPr/>
          </p:nvGrpSpPr>
          <p:grpSpPr bwMode="auto">
            <a:xfrm>
              <a:off x="0" y="0"/>
              <a:ext cx="3448113" cy="1619054"/>
              <a:chOff x="0" y="0"/>
              <a:chExt cx="3448113" cy="1619054"/>
            </a:xfrm>
          </p:grpSpPr>
          <p:pic>
            <p:nvPicPr>
              <p:cNvPr id="20" name="그림 19" descr="pnp3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580513" cy="802498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 contourW="25400">
                <a:contourClr>
                  <a:srgbClr val="FF0000"/>
                </a:contourClr>
              </a:sp3d>
            </p:spPr>
          </p:pic>
          <p:sp>
            <p:nvSpPr>
              <p:cNvPr id="21" name="AutoShape 1359"/>
              <p:cNvSpPr>
                <a:spLocks noChangeArrowheads="1"/>
              </p:cNvSpPr>
              <p:nvPr/>
            </p:nvSpPr>
            <p:spPr bwMode="black">
              <a:xfrm>
                <a:off x="114898" y="1086613"/>
                <a:ext cx="1139405" cy="532441"/>
              </a:xfrm>
              <a:prstGeom prst="wedgeRectCallout">
                <a:avLst>
                  <a:gd name="adj1" fmla="val -16116"/>
                  <a:gd name="adj2" fmla="val -86764"/>
                </a:avLst>
              </a:prstGeom>
              <a:solidFill>
                <a:srgbClr val="0033CC"/>
              </a:solidFill>
              <a:ln w="9525" algn="ctr">
                <a:solidFill>
                  <a:srgbClr val="0033CC"/>
                </a:solidFill>
                <a:miter lim="800000"/>
                <a:headEnd/>
                <a:tailEnd/>
              </a:ln>
              <a:effectLst/>
            </p:spPr>
            <p:txBody>
              <a:bodyPr wrap="square" lIns="0" tIns="36000" rIns="0" bIns="3600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1">
                  <a:defRPr sz="1000"/>
                </a:pPr>
                <a:r>
                  <a:rPr lang="en-US" altLang="ko-KR" sz="1800" b="1" i="0" strike="noStrike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lang="en-US" altLang="ko-KR" sz="1800" b="1" i="0" strike="noStrike">
                    <a:solidFill>
                      <a:srgbClr val="FFFFFF"/>
                    </a:solidFill>
                    <a:latin typeface="Wingdings"/>
                  </a:rPr>
                  <a:t></a:t>
                </a:r>
                <a:r>
                  <a:rPr lang="en-US" altLang="ko-KR" sz="1800" b="1" i="0" strike="noStrike">
                    <a:solidFill>
                      <a:srgbClr val="FFFFFF"/>
                    </a:solidFill>
                    <a:latin typeface="Arial"/>
                    <a:cs typeface="Arial"/>
                  </a:rPr>
                  <a:t> NIC 1</a:t>
                </a:r>
              </a:p>
              <a:p>
                <a:pPr algn="l" rtl="1">
                  <a:defRPr sz="1000"/>
                </a:pPr>
                <a:endParaRPr lang="ko-KR" altLang="en-US" sz="1800" b="0" i="0" strike="noStrike">
                  <a:solidFill>
                    <a:srgbClr val="FFFFFF"/>
                  </a:solidFill>
                  <a:latin typeface="굴림"/>
                  <a:ea typeface="굴림"/>
                </a:endParaRPr>
              </a:p>
            </p:txBody>
          </p:sp>
          <p:sp>
            <p:nvSpPr>
              <p:cNvPr id="22" name="Rectangle 1356"/>
              <p:cNvSpPr>
                <a:spLocks noChangeArrowheads="1"/>
              </p:cNvSpPr>
              <p:nvPr/>
            </p:nvSpPr>
            <p:spPr bwMode="black">
              <a:xfrm flipH="1">
                <a:off x="2894115" y="34736"/>
                <a:ext cx="553998" cy="590164"/>
              </a:xfrm>
              <a:prstGeom prst="rect">
                <a:avLst/>
              </a:prstGeom>
              <a:noFill/>
              <a:ln w="38100" algn="ctr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cxnSp>
            <p:nvCxnSpPr>
              <p:cNvPr id="23" name="AutoShape 1362"/>
              <p:cNvCxnSpPr>
                <a:cxnSpLocks noChangeShapeType="1"/>
                <a:stCxn id="22" idx="3"/>
                <a:endCxn id="21" idx="3"/>
              </p:cNvCxnSpPr>
              <p:nvPr/>
            </p:nvCxnSpPr>
            <p:spPr bwMode="black">
              <a:xfrm rot="10800000" flipV="1">
                <a:off x="1254303" y="329818"/>
                <a:ext cx="1639812" cy="1023015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rgbClr val="0033CC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9" name="Rectangle 1364"/>
            <p:cNvSpPr>
              <a:spLocks noChangeArrowheads="1"/>
            </p:cNvSpPr>
            <p:nvPr/>
          </p:nvSpPr>
          <p:spPr bwMode="black">
            <a:xfrm>
              <a:off x="33048" y="34736"/>
              <a:ext cx="2381250" cy="285750"/>
            </a:xfrm>
            <a:prstGeom prst="rect">
              <a:avLst/>
            </a:prstGeom>
            <a:noFill/>
            <a:ln w="38100" algn="ctr">
              <a:solidFill>
                <a:srgbClr val="00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42" y="2916638"/>
            <a:ext cx="2705100" cy="88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237126"/>
            <a:ext cx="2087095" cy="5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AutoShape 1361"/>
          <p:cNvCxnSpPr>
            <a:cxnSpLocks noChangeShapeType="1"/>
            <a:stCxn id="25" idx="0"/>
          </p:cNvCxnSpPr>
          <p:nvPr/>
        </p:nvCxnSpPr>
        <p:spPr bwMode="black">
          <a:xfrm flipV="1">
            <a:off x="6551652" y="1978944"/>
            <a:ext cx="6437" cy="1258182"/>
          </a:xfrm>
          <a:prstGeom prst="straightConnector1">
            <a:avLst/>
          </a:prstGeom>
          <a:noFill/>
          <a:ln w="38100">
            <a:solidFill>
              <a:srgbClr val="0033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2267741" y="4359195"/>
          <a:ext cx="6300713" cy="1969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PMA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06713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927170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422646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PMC-L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5452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341" y="1489692"/>
            <a:ext cx="3394270" cy="79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어댑터 설정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>
                <a:solidFill>
                  <a:schemeClr val="tx1"/>
                </a:solidFill>
              </a:rPr>
              <a:t>3(NIC3) IP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②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NIC3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Address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85806"/>
              </p:ext>
            </p:extLst>
          </p:nvPr>
        </p:nvGraphicFramePr>
        <p:xfrm>
          <a:off x="2267741" y="4359195"/>
          <a:ext cx="6300713" cy="114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192.168.200.10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PMC-L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192.168.200.10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5452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90" y="2363252"/>
            <a:ext cx="4244228" cy="145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그룹 38"/>
          <p:cNvGrpSpPr>
            <a:grpSpLocks/>
          </p:cNvGrpSpPr>
          <p:nvPr/>
        </p:nvGrpSpPr>
        <p:grpSpPr bwMode="auto">
          <a:xfrm>
            <a:off x="6681664" y="1417685"/>
            <a:ext cx="1652126" cy="1397174"/>
            <a:chOff x="0" y="0"/>
            <a:chExt cx="1243853" cy="1084729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60" r="48653"/>
            <a:stretch>
              <a:fillRect/>
            </a:stretch>
          </p:blipFill>
          <p:spPr bwMode="auto">
            <a:xfrm>
              <a:off x="0" y="0"/>
              <a:ext cx="1243853" cy="10847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1137"/>
            <p:cNvSpPr>
              <a:spLocks noChangeArrowheads="1"/>
            </p:cNvSpPr>
            <p:nvPr/>
          </p:nvSpPr>
          <p:spPr bwMode="auto">
            <a:xfrm>
              <a:off x="174024" y="154603"/>
              <a:ext cx="462458" cy="3922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cxnSp>
        <p:nvCxnSpPr>
          <p:cNvPr id="37" name="AutoShape 1162"/>
          <p:cNvCxnSpPr>
            <a:cxnSpLocks noChangeShapeType="1"/>
            <a:stCxn id="41" idx="1"/>
          </p:cNvCxnSpPr>
          <p:nvPr/>
        </p:nvCxnSpPr>
        <p:spPr bwMode="black">
          <a:xfrm flipH="1">
            <a:off x="5159667" y="1869409"/>
            <a:ext cx="1753141" cy="3319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293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>
            <a:grpSpLocks/>
          </p:cNvGrpSpPr>
          <p:nvPr/>
        </p:nvGrpSpPr>
        <p:grpSpPr bwMode="auto">
          <a:xfrm>
            <a:off x="6681664" y="1412776"/>
            <a:ext cx="1652126" cy="1390384"/>
            <a:chOff x="0" y="0"/>
            <a:chExt cx="1243853" cy="108472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60" r="48653"/>
            <a:stretch>
              <a:fillRect/>
            </a:stretch>
          </p:blipFill>
          <p:spPr bwMode="auto">
            <a:xfrm>
              <a:off x="0" y="0"/>
              <a:ext cx="1243853" cy="10847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137"/>
            <p:cNvSpPr>
              <a:spLocks noChangeArrowheads="1"/>
            </p:cNvSpPr>
            <p:nvPr/>
          </p:nvSpPr>
          <p:spPr bwMode="auto">
            <a:xfrm>
              <a:off x="666000" y="154603"/>
              <a:ext cx="450529" cy="3922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어댑터 설정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4(NIC4)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②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NIC4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Address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094054"/>
              </p:ext>
            </p:extLst>
          </p:nvPr>
        </p:nvGraphicFramePr>
        <p:xfrm>
          <a:off x="2267741" y="4359195"/>
          <a:ext cx="6300713" cy="114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192.168.250.10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PMC-L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192.168.250.10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5452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7" name="AutoShape 1162"/>
          <p:cNvCxnSpPr>
            <a:cxnSpLocks noChangeShapeType="1"/>
          </p:cNvCxnSpPr>
          <p:nvPr/>
        </p:nvCxnSpPr>
        <p:spPr bwMode="black">
          <a:xfrm flipH="1" flipV="1">
            <a:off x="5469131" y="1781289"/>
            <a:ext cx="2021102" cy="9087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575129"/>
            <a:ext cx="2991196" cy="6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306" y="2363252"/>
            <a:ext cx="4232686" cy="14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3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어댑터 설정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5(NIC5)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②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NIC5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Address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7816"/>
              </p:ext>
            </p:extLst>
          </p:nvPr>
        </p:nvGraphicFramePr>
        <p:xfrm>
          <a:off x="2267741" y="4359195"/>
          <a:ext cx="6300713" cy="59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  <a:endParaRPr lang="ko-KR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24" y="1149365"/>
            <a:ext cx="2548217" cy="1141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1137"/>
          <p:cNvSpPr>
            <a:spLocks noChangeArrowheads="1"/>
          </p:cNvSpPr>
          <p:nvPr/>
        </p:nvSpPr>
        <p:spPr bwMode="auto">
          <a:xfrm>
            <a:off x="7308304" y="1234572"/>
            <a:ext cx="598407" cy="50272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53" y="1533872"/>
            <a:ext cx="3179791" cy="72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AutoShape 1162"/>
          <p:cNvCxnSpPr>
            <a:cxnSpLocks noChangeShapeType="1"/>
          </p:cNvCxnSpPr>
          <p:nvPr/>
        </p:nvCxnSpPr>
        <p:spPr bwMode="black">
          <a:xfrm flipH="1">
            <a:off x="5469131" y="1540171"/>
            <a:ext cx="1839173" cy="241119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1" y="2467806"/>
            <a:ext cx="4358998" cy="138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5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592726"/>
              </p:ext>
            </p:extLst>
          </p:nvPr>
        </p:nvGraphicFramePr>
        <p:xfrm>
          <a:off x="179508" y="1340769"/>
          <a:ext cx="8784979" cy="4968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121">
                  <a:extLst>
                    <a:ext uri="{9D8B030D-6E8A-4147-A177-3AD203B41FA5}">
                      <a16:colId xmlns:a16="http://schemas.microsoft.com/office/drawing/2014/main" val="2015540240"/>
                    </a:ext>
                  </a:extLst>
                </a:gridCol>
                <a:gridCol w="1425581">
                  <a:extLst>
                    <a:ext uri="{9D8B030D-6E8A-4147-A177-3AD203B41FA5}">
                      <a16:colId xmlns:a16="http://schemas.microsoft.com/office/drawing/2014/main" val="2941529662"/>
                    </a:ext>
                  </a:extLst>
                </a:gridCol>
                <a:gridCol w="636199">
                  <a:extLst>
                    <a:ext uri="{9D8B030D-6E8A-4147-A177-3AD203B41FA5}">
                      <a16:colId xmlns:a16="http://schemas.microsoft.com/office/drawing/2014/main" val="1003113884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2076667748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1168909706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3237149662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935206722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2967652552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668273229"/>
                    </a:ext>
                  </a:extLst>
                </a:gridCol>
              </a:tblGrid>
              <a:tr h="312400"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검토 항목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단위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PE-CVD</a:t>
                      </a:r>
                      <a:endParaRPr lang="ko-KR" altLang="en-US" sz="105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Metal</a:t>
                      </a:r>
                      <a:endParaRPr lang="ko-KR" altLang="en-US" sz="105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CVD</a:t>
                      </a:r>
                      <a:endParaRPr lang="ko-KR" altLang="en-US" sz="105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ALD</a:t>
                      </a:r>
                      <a:endParaRPr lang="ko-KR" altLang="en-US" sz="105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Diffusion</a:t>
                      </a:r>
                      <a:endParaRPr lang="ko-KR" altLang="en-US" sz="1050" b="1" kern="1200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199594"/>
                  </a:ext>
                </a:extLst>
              </a:tr>
              <a:tr h="412077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QUAD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(EXITO)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Quanta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NOA</a:t>
                      </a:r>
                      <a:endParaRPr lang="ko-KR" altLang="en-US" sz="105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GEMINI</a:t>
                      </a:r>
                      <a:endParaRPr lang="ko-KR" altLang="en-US" sz="105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GEMINI</a:t>
                      </a:r>
                    </a:p>
                    <a:p>
                      <a:pPr algn="ctr" latinLnBrk="1"/>
                      <a:r>
                        <a:rPr lang="en-US" altLang="ko-KR" sz="105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ALD</a:t>
                      </a:r>
                      <a:endParaRPr lang="ko-KR" altLang="en-US" sz="105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HyEta</a:t>
                      </a:r>
                      <a:endParaRPr lang="ko-KR" altLang="en-US" sz="105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99138"/>
                  </a:ext>
                </a:extLst>
              </a:tr>
              <a:tr h="51454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MOLD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MOLD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/>
                        <a:t>CVD</a:t>
                      </a:r>
                      <a:r>
                        <a:rPr lang="en-US" altLang="ko-KR" sz="1100" b="1" baseline="0" smtClean="0"/>
                        <a:t> W</a:t>
                      </a:r>
                      <a:endParaRPr lang="en-US" altLang="ko-KR" sz="1100" b="1" baseline="0" dirty="0" smtClean="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TEOS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ALD-Ox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/>
                        <a:t>Zro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003549"/>
                  </a:ext>
                </a:extLst>
              </a:tr>
              <a:tr h="36088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공통 사항</a:t>
                      </a:r>
                      <a:endParaRPr lang="en-US" altLang="ko-KR" sz="1100" b="1" dirty="0" smtClean="0"/>
                    </a:p>
                    <a:p>
                      <a:pPr algn="ctr" latinLnBrk="1"/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 smtClean="0"/>
                        <a:t>공정</a:t>
                      </a:r>
                      <a:r>
                        <a:rPr lang="en-US" altLang="ko-KR" sz="1100" b="1" dirty="0" smtClean="0"/>
                        <a:t>)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/>
                        <a:t>공정 온도 </a:t>
                      </a:r>
                      <a:endParaRPr lang="ko-KR" altLang="en-US" sz="1100" b="1" dirty="0"/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550</a:t>
                      </a:r>
                      <a:endParaRPr lang="ko-KR" alt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4418876"/>
                  </a:ext>
                </a:extLst>
              </a:tr>
              <a:tr h="3608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/>
                        <a:t>공정 압력</a:t>
                      </a:r>
                      <a:endParaRPr lang="ko-KR" altLang="en-US" sz="1100" b="1" dirty="0"/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Torr</a:t>
                      </a: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2.7</a:t>
                      </a:r>
                      <a:r>
                        <a:rPr lang="en-US" altLang="ko-KR" sz="1000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~ 3</a:t>
                      </a:r>
                      <a:endParaRPr lang="ko-KR" alt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5572718"/>
                  </a:ext>
                </a:extLst>
              </a:tr>
              <a:tr h="8790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/>
                        <a:t>공정 </a:t>
                      </a:r>
                      <a:r>
                        <a:rPr lang="en-US" altLang="ko-KR" sz="1100" b="1" dirty="0" smtClean="0"/>
                        <a:t>Gas</a:t>
                      </a:r>
                      <a:endParaRPr lang="ko-KR" altLang="en-US" sz="1100" b="1" dirty="0"/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NF3 / N2 / </a:t>
                      </a:r>
                      <a:r>
                        <a:rPr lang="en-US" altLang="ko-KR" sz="1100" b="1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Ar</a:t>
                      </a:r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O2 / SIH4</a:t>
                      </a:r>
                      <a:r>
                        <a:rPr lang="en-US" altLang="ko-KR" sz="1100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TEOS / NH3</a:t>
                      </a:r>
                      <a:endParaRPr lang="en-US" altLang="ko-KR" sz="1100" b="1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995178"/>
                  </a:ext>
                </a:extLst>
              </a:tr>
              <a:tr h="36088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개별 사항</a:t>
                      </a:r>
                      <a:endParaRPr lang="en-US" altLang="ko-KR" sz="1100" b="1" dirty="0" smtClean="0"/>
                    </a:p>
                    <a:p>
                      <a:pPr algn="ctr" latinLnBrk="1"/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 smtClean="0"/>
                        <a:t>부품</a:t>
                      </a:r>
                      <a:r>
                        <a:rPr lang="en-US" altLang="ko-KR" sz="1100" b="1" dirty="0" smtClean="0"/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부품 환경 온도</a:t>
                      </a:r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200</a:t>
                      </a:r>
                      <a:endParaRPr lang="ko-KR" altLang="en-US" sz="11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8115175"/>
                  </a:ext>
                </a:extLst>
              </a:tr>
              <a:tr h="3608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dirty="0" smtClean="0"/>
                        <a:t>Cleaning</a:t>
                      </a:r>
                      <a:r>
                        <a:rPr lang="en-US" altLang="ko-KR" sz="1100" b="1" baseline="0" dirty="0" smtClean="0"/>
                        <a:t> Time</a:t>
                      </a:r>
                      <a:endParaRPr lang="ko-KR" altLang="en-US" sz="1100" b="1" dirty="0"/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Sec</a:t>
                      </a: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170 (1X)</a:t>
                      </a:r>
                      <a:endParaRPr lang="ko-KR" altLang="en-US" sz="11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8699533"/>
                  </a:ext>
                </a:extLst>
              </a:tr>
              <a:tr h="3608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dirty="0" smtClean="0"/>
                        <a:t>Cleaning</a:t>
                      </a:r>
                      <a:r>
                        <a:rPr lang="en-US" altLang="ko-KR" sz="1100" b="1" baseline="0" dirty="0" smtClean="0"/>
                        <a:t> Gas</a:t>
                      </a:r>
                      <a:endParaRPr lang="ko-KR" altLang="en-US" sz="1100" b="1" dirty="0"/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NF3</a:t>
                      </a:r>
                      <a:endParaRPr lang="ko-KR" altLang="en-US" sz="11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427523"/>
                  </a:ext>
                </a:extLst>
              </a:tr>
              <a:tr h="3608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TEOS</a:t>
                      </a:r>
                      <a:endParaRPr lang="ko-KR" altLang="en-US" sz="11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82848700"/>
                  </a:ext>
                </a:extLst>
              </a:tr>
              <a:tr h="6851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endParaRPr lang="ko-KR" altLang="en-US" sz="11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배관</a:t>
                      </a:r>
                      <a:r>
                        <a:rPr lang="en-US" altLang="ko-KR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indent="0" algn="ctr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규격</a:t>
                      </a: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AS-213</a:t>
                      </a:r>
                      <a:endParaRPr lang="en-US" altLang="ko-KR" sz="1100" b="1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~ AS394</a:t>
                      </a:r>
                      <a:endParaRPr lang="ko-KR" altLang="en-US" sz="11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4899766"/>
                  </a:ext>
                </a:extLst>
              </a:tr>
            </a:tbl>
          </a:graphicData>
        </a:graphic>
      </p:graphicFrame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52000" y="18001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4168" y="1002517"/>
            <a:ext cx="29049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 b="1" dirty="0" smtClean="0"/>
              <a:t>평가 前 해당 설비</a:t>
            </a:r>
            <a:r>
              <a:rPr lang="en-US" altLang="ko-KR" sz="1000" b="1" dirty="0" smtClean="0"/>
              <a:t>&amp;</a:t>
            </a:r>
            <a:r>
              <a:rPr lang="ko-KR" altLang="en-US" sz="1000" b="1" dirty="0" smtClean="0"/>
              <a:t>부품에 대한 환경 작성</a:t>
            </a:r>
            <a:endParaRPr lang="ko-KR" altLang="en-US" sz="10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9512" y="888738"/>
            <a:ext cx="230397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부품 환경 </a:t>
            </a:r>
            <a:r>
              <a:rPr lang="en-US" altLang="ko-KR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 예시</a:t>
            </a:r>
            <a:r>
              <a:rPr lang="en-US" altLang="ko-KR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0232" y="17068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???????????????????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어댑터 설정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6(NIC6)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②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NIC6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Address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177785"/>
              </p:ext>
            </p:extLst>
          </p:nvPr>
        </p:nvGraphicFramePr>
        <p:xfrm>
          <a:off x="2267741" y="4359195"/>
          <a:ext cx="6300713" cy="59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  <a:endParaRPr lang="ko-KR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53" y="1533872"/>
            <a:ext cx="3179791" cy="72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799" y="1183025"/>
            <a:ext cx="2548217" cy="112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137"/>
          <p:cNvSpPr>
            <a:spLocks noChangeArrowheads="1"/>
          </p:cNvSpPr>
          <p:nvPr/>
        </p:nvSpPr>
        <p:spPr bwMode="auto">
          <a:xfrm>
            <a:off x="7847602" y="1313434"/>
            <a:ext cx="447115" cy="40285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37" y="1485933"/>
            <a:ext cx="3293637" cy="82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64" y="2476278"/>
            <a:ext cx="4272803" cy="129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AutoShape 1162"/>
          <p:cNvCxnSpPr>
            <a:cxnSpLocks noChangeShapeType="1"/>
          </p:cNvCxnSpPr>
          <p:nvPr/>
        </p:nvCxnSpPr>
        <p:spPr bwMode="black">
          <a:xfrm flipH="1">
            <a:off x="5469132" y="1531700"/>
            <a:ext cx="2378470" cy="24959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4344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디스플레이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고급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어댑터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모든 </a:t>
            </a:r>
            <a:r>
              <a:rPr lang="ko-KR" altLang="en-US" sz="1000" b="1" dirty="0">
                <a:solidFill>
                  <a:schemeClr val="tx1"/>
                </a:solidFill>
              </a:rPr>
              <a:t>모드 표시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en-US" altLang="ko-KR" sz="1000" b="1" dirty="0">
                <a:solidFill>
                  <a:srgbClr val="FF0000"/>
                </a:solidFill>
              </a:rPr>
              <a:t>1280 x 1024 </a:t>
            </a:r>
            <a:r>
              <a:rPr lang="ko-KR" altLang="en-US" sz="1000" b="1" dirty="0">
                <a:solidFill>
                  <a:srgbClr val="FF0000"/>
                </a:solidFill>
              </a:rPr>
              <a:t>하이 컬러</a:t>
            </a:r>
            <a:r>
              <a:rPr lang="en-US" altLang="ko-KR" sz="1000" b="1" dirty="0">
                <a:solidFill>
                  <a:srgbClr val="FF0000"/>
                </a:solidFill>
              </a:rPr>
              <a:t>(16</a:t>
            </a:r>
            <a:r>
              <a:rPr lang="ko-KR" altLang="en-US" sz="1000" b="1" dirty="0">
                <a:solidFill>
                  <a:srgbClr val="FF0000"/>
                </a:solidFill>
              </a:rPr>
              <a:t>비트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설정 상태 육안 확인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63" y="2708920"/>
            <a:ext cx="6584874" cy="3392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137"/>
          <p:cNvSpPr>
            <a:spLocks noChangeArrowheads="1"/>
          </p:cNvSpPr>
          <p:nvPr/>
        </p:nvSpPr>
        <p:spPr bwMode="auto">
          <a:xfrm>
            <a:off x="2457642" y="3874111"/>
            <a:ext cx="2113471" cy="13439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도구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응용 프로그램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ko-KR" altLang="en-US" sz="1000" b="1" dirty="0">
                <a:solidFill>
                  <a:schemeClr val="tx1"/>
                </a:solidFill>
              </a:rPr>
              <a:t>경고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주의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이벤트 로그 표시 상태 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-&gt; "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이벤트 로그 표시가 있다면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 이벤트 문제를 해결 必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검수 </a:t>
            </a:r>
            <a:r>
              <a:rPr lang="ko-KR" altLang="en-US" sz="1000" b="1" dirty="0" err="1">
                <a:solidFill>
                  <a:srgbClr val="FF0000"/>
                </a:solidFill>
              </a:rPr>
              <a:t>진행시는</a:t>
            </a:r>
            <a:r>
              <a:rPr lang="ko-KR" altLang="en-US" sz="1000" b="1" dirty="0">
                <a:solidFill>
                  <a:srgbClr val="FF0000"/>
                </a:solidFill>
              </a:rPr>
              <a:t> 발생 하지 </a:t>
            </a:r>
            <a:r>
              <a:rPr lang="ko-KR" altLang="en-US" sz="1000" b="1" dirty="0" err="1">
                <a:solidFill>
                  <a:srgbClr val="FF0000"/>
                </a:solidFill>
              </a:rPr>
              <a:t>않토록</a:t>
            </a:r>
            <a:r>
              <a:rPr lang="ko-KR" altLang="en-US" sz="1000" b="1" dirty="0">
                <a:solidFill>
                  <a:srgbClr val="FF0000"/>
                </a:solidFill>
              </a:rPr>
              <a:t> 조치 이행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13" y="2363252"/>
            <a:ext cx="6730773" cy="37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81"/>
          <p:cNvSpPr>
            <a:spLocks noChangeArrowheads="1"/>
          </p:cNvSpPr>
          <p:nvPr/>
        </p:nvSpPr>
        <p:spPr bwMode="black">
          <a:xfrm>
            <a:off x="2699792" y="3802104"/>
            <a:ext cx="1080120" cy="288031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Rectangle 1381"/>
          <p:cNvSpPr>
            <a:spLocks noChangeArrowheads="1"/>
          </p:cNvSpPr>
          <p:nvPr/>
        </p:nvSpPr>
        <p:spPr bwMode="black">
          <a:xfrm>
            <a:off x="3779912" y="3135792"/>
            <a:ext cx="4464496" cy="338498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1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도구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시스템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ko-KR" altLang="en-US" sz="1000" b="1" dirty="0">
                <a:solidFill>
                  <a:schemeClr val="tx1"/>
                </a:solidFill>
              </a:rPr>
              <a:t>경고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주의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이벤트 로그 표시 상태 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-&gt; "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이벤트 로그 표시가 있다면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 이벤트 문제를 해결 必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검수 </a:t>
            </a:r>
            <a:r>
              <a:rPr lang="ko-KR" altLang="en-US" sz="1000" b="1" dirty="0" err="1">
                <a:solidFill>
                  <a:srgbClr val="FF0000"/>
                </a:solidFill>
              </a:rPr>
              <a:t>진행시는</a:t>
            </a:r>
            <a:r>
              <a:rPr lang="ko-KR" altLang="en-US" sz="1000" b="1" dirty="0">
                <a:solidFill>
                  <a:srgbClr val="FF0000"/>
                </a:solidFill>
              </a:rPr>
              <a:t> 발생 하지 </a:t>
            </a:r>
            <a:r>
              <a:rPr lang="ko-KR" altLang="en-US" sz="1000" b="1" dirty="0" err="1">
                <a:solidFill>
                  <a:srgbClr val="FF0000"/>
                </a:solidFill>
              </a:rPr>
              <a:t>않토록</a:t>
            </a:r>
            <a:r>
              <a:rPr lang="ko-KR" altLang="en-US" sz="1000" b="1" dirty="0">
                <a:solidFill>
                  <a:srgbClr val="FF0000"/>
                </a:solidFill>
              </a:rPr>
              <a:t> 조치 이행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13" y="2363252"/>
            <a:ext cx="6730773" cy="380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381"/>
          <p:cNvSpPr>
            <a:spLocks noChangeArrowheads="1"/>
          </p:cNvSpPr>
          <p:nvPr/>
        </p:nvSpPr>
        <p:spPr bwMode="black">
          <a:xfrm>
            <a:off x="2658331" y="4278261"/>
            <a:ext cx="807423" cy="256986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Rectangle 1381"/>
          <p:cNvSpPr>
            <a:spLocks noChangeArrowheads="1"/>
          </p:cNvSpPr>
          <p:nvPr/>
        </p:nvSpPr>
        <p:spPr bwMode="black">
          <a:xfrm>
            <a:off x="3779912" y="3135792"/>
            <a:ext cx="4464496" cy="338498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6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65738"/>
            <a:ext cx="5209404" cy="436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도구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\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-&gt; </a:t>
            </a:r>
            <a:r>
              <a:rPr lang="ko-KR" altLang="en-US" sz="1000" b="1" dirty="0">
                <a:solidFill>
                  <a:schemeClr val="tx1"/>
                </a:solidFill>
              </a:rPr>
              <a:t>장치 관리자 </a:t>
            </a:r>
            <a:r>
              <a:rPr lang="en-US" altLang="ko-KR" sz="1000" b="1" dirty="0">
                <a:solidFill>
                  <a:schemeClr val="tx1"/>
                </a:solidFill>
              </a:rPr>
              <a:t>: "CIF ~ </a:t>
            </a:r>
            <a:r>
              <a:rPr lang="ko-KR" altLang="en-US" sz="1000" b="1" dirty="0">
                <a:solidFill>
                  <a:schemeClr val="tx1"/>
                </a:solidFill>
              </a:rPr>
              <a:t>범용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까지 장치 드라이버 설치 상태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</a:t>
            </a:r>
            <a:r>
              <a:rPr lang="en-US" altLang="ko-KR" sz="1000" b="1" dirty="0">
                <a:solidFill>
                  <a:srgbClr val="FF0000"/>
                </a:solidFill>
              </a:rPr>
              <a:t>-&gt; CIF PCI Adapter(PLX9030) </a:t>
            </a:r>
            <a:r>
              <a:rPr lang="ko-KR" altLang="en-US" sz="1000" b="1" dirty="0">
                <a:solidFill>
                  <a:srgbClr val="FF0000"/>
                </a:solidFill>
              </a:rPr>
              <a:t>가  표시되어 있는지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Rectangle 1381"/>
          <p:cNvSpPr>
            <a:spLocks noChangeArrowheads="1"/>
          </p:cNvSpPr>
          <p:nvPr/>
        </p:nvSpPr>
        <p:spPr bwMode="black">
          <a:xfrm>
            <a:off x="3106032" y="3055897"/>
            <a:ext cx="807423" cy="144016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Rectangle 1381"/>
          <p:cNvSpPr>
            <a:spLocks noChangeArrowheads="1"/>
          </p:cNvSpPr>
          <p:nvPr/>
        </p:nvSpPr>
        <p:spPr bwMode="black">
          <a:xfrm>
            <a:off x="4248504" y="2309272"/>
            <a:ext cx="3804708" cy="3923143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3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61677"/>
            <a:ext cx="5218717" cy="437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도구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 -&gt; </a:t>
            </a:r>
            <a:r>
              <a:rPr lang="ko-KR" altLang="en-US" sz="1000" b="1" dirty="0">
                <a:solidFill>
                  <a:schemeClr val="tx1"/>
                </a:solidFill>
              </a:rPr>
              <a:t>장치 관리자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ko-KR" altLang="en-US" sz="1000" b="1" dirty="0">
                <a:solidFill>
                  <a:schemeClr val="tx1"/>
                </a:solidFill>
              </a:rPr>
              <a:t>사운드 </a:t>
            </a:r>
            <a:r>
              <a:rPr lang="en-US" altLang="ko-KR" sz="1000" b="1" dirty="0">
                <a:solidFill>
                  <a:schemeClr val="tx1"/>
                </a:solidFill>
              </a:rPr>
              <a:t>~ </a:t>
            </a:r>
            <a:r>
              <a:rPr lang="ko-KR" altLang="en-US" sz="1000" b="1" dirty="0">
                <a:solidFill>
                  <a:schemeClr val="tx1"/>
                </a:solidFill>
              </a:rPr>
              <a:t>시스템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까지 장치 드라이버 설치 상태 육안 확인 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Rectangle 1381"/>
          <p:cNvSpPr>
            <a:spLocks noChangeArrowheads="1"/>
          </p:cNvSpPr>
          <p:nvPr/>
        </p:nvSpPr>
        <p:spPr bwMode="black">
          <a:xfrm>
            <a:off x="3158607" y="3042834"/>
            <a:ext cx="807423" cy="144016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Rectangle 1381"/>
          <p:cNvSpPr>
            <a:spLocks noChangeArrowheads="1"/>
          </p:cNvSpPr>
          <p:nvPr/>
        </p:nvSpPr>
        <p:spPr bwMode="black">
          <a:xfrm>
            <a:off x="4269918" y="2309272"/>
            <a:ext cx="3804708" cy="3923143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0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61677"/>
            <a:ext cx="5221849" cy="423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도구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  -&gt; </a:t>
            </a:r>
            <a:r>
              <a:rPr lang="ko-KR" altLang="en-US" sz="1000" b="1" dirty="0">
                <a:solidFill>
                  <a:schemeClr val="tx1"/>
                </a:solidFill>
              </a:rPr>
              <a:t>장치 관리자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ko-KR" altLang="en-US" sz="1000" b="1" dirty="0">
                <a:solidFill>
                  <a:schemeClr val="tx1"/>
                </a:solidFill>
              </a:rPr>
              <a:t>컴퓨터 </a:t>
            </a:r>
            <a:r>
              <a:rPr lang="en-US" altLang="ko-KR" sz="1000" b="1" dirty="0">
                <a:solidFill>
                  <a:schemeClr val="tx1"/>
                </a:solidFill>
              </a:rPr>
              <a:t>~ </a:t>
            </a:r>
            <a:r>
              <a:rPr lang="ko-KR" altLang="en-US" sz="1000" b="1" dirty="0">
                <a:solidFill>
                  <a:schemeClr val="tx1"/>
                </a:solidFill>
              </a:rPr>
              <a:t>휴먼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까지 장치 드라이버 설치 상태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통신 포트</a:t>
            </a:r>
            <a:r>
              <a:rPr lang="en-US" altLang="ko-KR" sz="1000" b="1" dirty="0">
                <a:solidFill>
                  <a:srgbClr val="FF0000"/>
                </a:solidFill>
              </a:rPr>
              <a:t>(COM 1)(COM 3) </a:t>
            </a:r>
            <a:r>
              <a:rPr lang="ko-KR" altLang="en-US" sz="1000" b="1" dirty="0">
                <a:solidFill>
                  <a:srgbClr val="FF0000"/>
                </a:solidFill>
              </a:rPr>
              <a:t>으로 </a:t>
            </a:r>
            <a:r>
              <a:rPr lang="ko-KR" altLang="en-US" sz="1000" b="1" dirty="0" err="1">
                <a:solidFill>
                  <a:srgbClr val="FF0000"/>
                </a:solidFill>
              </a:rPr>
              <a:t>설정되어있는지</a:t>
            </a:r>
            <a:r>
              <a:rPr lang="ko-KR" altLang="en-US" sz="1000" b="1" dirty="0">
                <a:solidFill>
                  <a:srgbClr val="FF0000"/>
                </a:solidFill>
              </a:rPr>
              <a:t>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Rectangle 1381"/>
          <p:cNvSpPr>
            <a:spLocks noChangeArrowheads="1"/>
          </p:cNvSpPr>
          <p:nvPr/>
        </p:nvSpPr>
        <p:spPr bwMode="black">
          <a:xfrm>
            <a:off x="3145544" y="3016708"/>
            <a:ext cx="807423" cy="144016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Rectangle 1381"/>
          <p:cNvSpPr>
            <a:spLocks noChangeArrowheads="1"/>
          </p:cNvSpPr>
          <p:nvPr/>
        </p:nvSpPr>
        <p:spPr bwMode="black">
          <a:xfrm>
            <a:off x="4269918" y="2257020"/>
            <a:ext cx="3804708" cy="3923143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3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 장치 관리자 항목 중 디스크 드라이브 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Samsung SSD 860 PRO 512GB </a:t>
            </a:r>
            <a:r>
              <a:rPr lang="ko-KR" altLang="en-US" sz="1000" b="1" dirty="0">
                <a:solidFill>
                  <a:schemeClr val="tx1"/>
                </a:solidFill>
              </a:rPr>
              <a:t>선택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 -&gt; </a:t>
            </a:r>
            <a:r>
              <a:rPr lang="ko-KR" altLang="en-US" sz="1000" b="1" dirty="0">
                <a:solidFill>
                  <a:schemeClr val="tx1"/>
                </a:solidFill>
              </a:rPr>
              <a:t>마우스 </a:t>
            </a:r>
            <a:r>
              <a:rPr lang="ko-KR" altLang="en-US" sz="1000" b="1" dirty="0" err="1">
                <a:solidFill>
                  <a:schemeClr val="tx1"/>
                </a:solidFill>
              </a:rPr>
              <a:t>우클릭</a:t>
            </a:r>
            <a:r>
              <a:rPr lang="ko-KR" altLang="en-US" sz="1000" b="1" dirty="0">
                <a:solidFill>
                  <a:schemeClr val="tx1"/>
                </a:solidFill>
              </a:rPr>
              <a:t> 후 속성 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자세히 항목에서 속성 값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ko-KR" altLang="en-US" sz="1000" b="1" dirty="0">
                <a:solidFill>
                  <a:schemeClr val="tx1"/>
                </a:solidFill>
              </a:rPr>
              <a:t>하드웨어 </a:t>
            </a:r>
            <a:r>
              <a:rPr lang="en-US" altLang="ko-KR" sz="1000" b="1" dirty="0">
                <a:solidFill>
                  <a:schemeClr val="tx1"/>
                </a:solidFill>
              </a:rPr>
              <a:t>ID"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   </a:t>
            </a:r>
            <a:r>
              <a:rPr lang="en-US" altLang="ko-KR" sz="1000" b="1" dirty="0">
                <a:solidFill>
                  <a:srgbClr val="FF0000"/>
                </a:solidFill>
              </a:rPr>
              <a:t>-&gt; 6</a:t>
            </a:r>
            <a:r>
              <a:rPr lang="ko-KR" altLang="en-US" sz="1000" b="1" dirty="0">
                <a:solidFill>
                  <a:srgbClr val="FF0000"/>
                </a:solidFill>
              </a:rPr>
              <a:t>번에 표시된 것 처럼 </a:t>
            </a:r>
            <a:r>
              <a:rPr lang="en-US" altLang="ko-KR" sz="1000" b="1" dirty="0">
                <a:solidFill>
                  <a:srgbClr val="FF0000"/>
                </a:solidFill>
              </a:rPr>
              <a:t>SSD </a:t>
            </a:r>
            <a:r>
              <a:rPr lang="ko-KR" altLang="en-US" sz="1000" b="1" dirty="0">
                <a:solidFill>
                  <a:srgbClr val="FF0000"/>
                </a:solidFill>
              </a:rPr>
              <a:t>펌웨어 버전 </a:t>
            </a:r>
            <a:r>
              <a:rPr lang="en-US" altLang="ko-KR" sz="1000" b="1" dirty="0">
                <a:solidFill>
                  <a:srgbClr val="FF0000"/>
                </a:solidFill>
              </a:rPr>
              <a:t>"RVM01B6Q" </a:t>
            </a:r>
            <a:r>
              <a:rPr lang="ko-KR" altLang="en-US" sz="1000" b="1" dirty="0">
                <a:solidFill>
                  <a:srgbClr val="FF0000"/>
                </a:solidFill>
              </a:rPr>
              <a:t>인지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26" y="1790343"/>
            <a:ext cx="4468979" cy="379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645024"/>
            <a:ext cx="2805330" cy="251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3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 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관리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도구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저장소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디스크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 </a:t>
            </a:r>
            <a:r>
              <a:rPr lang="ko-KR" altLang="en-US" sz="1000" b="1" dirty="0">
                <a:solidFill>
                  <a:schemeClr val="tx1"/>
                </a:solidFill>
              </a:rPr>
              <a:t> 디스크 </a:t>
            </a:r>
            <a:r>
              <a:rPr lang="en-US" altLang="ko-KR" sz="1000" b="1" dirty="0">
                <a:solidFill>
                  <a:schemeClr val="tx1"/>
                </a:solidFill>
              </a:rPr>
              <a:t>1 -&gt; </a:t>
            </a:r>
            <a:r>
              <a:rPr lang="en-US" altLang="ko-KR" sz="1000" b="1" dirty="0">
                <a:solidFill>
                  <a:srgbClr val="FF0000"/>
                </a:solidFill>
              </a:rPr>
              <a:t>C: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250GB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분할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D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나머지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GB </a:t>
            </a:r>
            <a:r>
              <a:rPr lang="ko-KR" altLang="en-US" sz="1000" b="1" dirty="0">
                <a:solidFill>
                  <a:srgbClr val="FF0000"/>
                </a:solidFill>
              </a:rPr>
              <a:t>분할 </a:t>
            </a:r>
            <a:r>
              <a:rPr lang="ko-KR" altLang="en-US" sz="1000" b="1" dirty="0">
                <a:solidFill>
                  <a:schemeClr val="tx1"/>
                </a:solidFill>
              </a:rPr>
              <a:t>상태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디스크 </a:t>
            </a:r>
            <a:r>
              <a:rPr lang="en-US" altLang="ko-KR" sz="1000" b="1" dirty="0">
                <a:solidFill>
                  <a:schemeClr val="tx1"/>
                </a:solidFill>
              </a:rPr>
              <a:t>0 -&gt; F: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백업 디스크 육안 확인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</a:rPr>
              <a:t>CTC </a:t>
            </a:r>
            <a:r>
              <a:rPr lang="ko-KR" altLang="en-US" sz="1000" b="1" dirty="0">
                <a:solidFill>
                  <a:schemeClr val="tx1"/>
                </a:solidFill>
              </a:rPr>
              <a:t>전용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  </a:t>
            </a:r>
            <a:r>
              <a:rPr lang="en-US" altLang="ko-KR" sz="1000" b="1" dirty="0">
                <a:solidFill>
                  <a:schemeClr val="tx1"/>
                </a:solidFill>
              </a:rPr>
              <a:t>CD-ROM </a:t>
            </a:r>
            <a:r>
              <a:rPr lang="ko-KR" altLang="en-US" sz="1000" b="1" dirty="0">
                <a:solidFill>
                  <a:schemeClr val="tx1"/>
                </a:solidFill>
              </a:rPr>
              <a:t>이 </a:t>
            </a:r>
            <a:r>
              <a:rPr lang="en-US" altLang="ko-KR" sz="1000" b="1" dirty="0">
                <a:solidFill>
                  <a:schemeClr val="tx1"/>
                </a:solidFill>
              </a:rPr>
              <a:t>"E"</a:t>
            </a:r>
            <a:r>
              <a:rPr lang="ko-KR" altLang="en-US" sz="1000" b="1" dirty="0">
                <a:solidFill>
                  <a:schemeClr val="tx1"/>
                </a:solidFill>
              </a:rPr>
              <a:t>드라이브 인지 육안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416" y="1934334"/>
            <a:ext cx="6659028" cy="4378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06"/>
          <p:cNvSpPr>
            <a:spLocks noChangeArrowheads="1"/>
          </p:cNvSpPr>
          <p:nvPr/>
        </p:nvSpPr>
        <p:spPr bwMode="auto">
          <a:xfrm>
            <a:off x="2384418" y="3393016"/>
            <a:ext cx="1079127" cy="180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Rectangle 308"/>
          <p:cNvSpPr>
            <a:spLocks noChangeArrowheads="1"/>
          </p:cNvSpPr>
          <p:nvPr/>
        </p:nvSpPr>
        <p:spPr bwMode="auto">
          <a:xfrm>
            <a:off x="3463545" y="2393313"/>
            <a:ext cx="4060784" cy="67564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Rectangle 309"/>
          <p:cNvSpPr>
            <a:spLocks noChangeArrowheads="1"/>
          </p:cNvSpPr>
          <p:nvPr/>
        </p:nvSpPr>
        <p:spPr bwMode="auto">
          <a:xfrm>
            <a:off x="3488530" y="4293096"/>
            <a:ext cx="4035799" cy="1800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5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60848"/>
            <a:ext cx="5256584" cy="4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</a:t>
            </a:r>
            <a:r>
              <a:rPr lang="en-US" altLang="ko-KR" sz="1000" b="1" dirty="0" err="1">
                <a:solidFill>
                  <a:schemeClr val="tx1"/>
                </a:solidFill>
              </a:rPr>
              <a:t>CrystalDiskMark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프로그램을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실행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-&gt; "</a:t>
            </a:r>
            <a:r>
              <a:rPr lang="en-US" altLang="ko-KR" sz="1000" b="1" dirty="0">
                <a:solidFill>
                  <a:schemeClr val="tx1"/>
                </a:solidFill>
              </a:rPr>
              <a:t>C:" </a:t>
            </a:r>
            <a:r>
              <a:rPr lang="ko-KR" altLang="en-US" sz="1000" b="1" dirty="0">
                <a:solidFill>
                  <a:schemeClr val="tx1"/>
                </a:solidFill>
              </a:rPr>
              <a:t>선택 후 </a:t>
            </a:r>
            <a:r>
              <a:rPr lang="en-US" altLang="ko-KR" sz="1000" b="1" dirty="0">
                <a:solidFill>
                  <a:schemeClr val="tx1"/>
                </a:solidFill>
              </a:rPr>
              <a:t>"All" </a:t>
            </a:r>
            <a:r>
              <a:rPr lang="ko-KR" altLang="en-US" sz="1000" b="1" dirty="0">
                <a:solidFill>
                  <a:schemeClr val="tx1"/>
                </a:solidFill>
              </a:rPr>
              <a:t>선택하여 </a:t>
            </a:r>
            <a:r>
              <a:rPr lang="en-US" altLang="ko-KR" sz="1000" b="1" dirty="0">
                <a:solidFill>
                  <a:schemeClr val="tx1"/>
                </a:solidFill>
              </a:rPr>
              <a:t>SSD Speed Test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실행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000" b="1" dirty="0">
                <a:solidFill>
                  <a:srgbClr val="FF0000"/>
                </a:solidFill>
              </a:rPr>
              <a:t>번부터 </a:t>
            </a:r>
            <a:r>
              <a:rPr lang="en-US" altLang="ko-KR" sz="1000" b="1" dirty="0">
                <a:solidFill>
                  <a:srgbClr val="FF0000"/>
                </a:solidFill>
              </a:rPr>
              <a:t>8</a:t>
            </a:r>
            <a:r>
              <a:rPr lang="ko-KR" altLang="en-US" sz="1000" b="1" dirty="0">
                <a:solidFill>
                  <a:srgbClr val="FF0000"/>
                </a:solidFill>
              </a:rPr>
              <a:t>번까지 </a:t>
            </a:r>
            <a:r>
              <a:rPr lang="en-US" altLang="ko-KR" sz="1000" b="1" dirty="0">
                <a:solidFill>
                  <a:srgbClr val="FF0000"/>
                </a:solidFill>
              </a:rPr>
              <a:t>Speed </a:t>
            </a:r>
            <a:r>
              <a:rPr lang="ko-KR" altLang="en-US" sz="1000" b="1" dirty="0">
                <a:solidFill>
                  <a:srgbClr val="FF0000"/>
                </a:solidFill>
              </a:rPr>
              <a:t>기준 </a:t>
            </a:r>
            <a:r>
              <a:rPr lang="ko-KR" altLang="en-US" sz="1000" b="1" dirty="0" err="1">
                <a:solidFill>
                  <a:srgbClr val="FF0000"/>
                </a:solidFill>
              </a:rPr>
              <a:t>미달시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Fail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SSD </a:t>
            </a:r>
            <a:r>
              <a:rPr lang="en-US" altLang="ko-KR" sz="1000" b="1" dirty="0">
                <a:solidFill>
                  <a:schemeClr val="tx1"/>
                </a:solidFill>
              </a:rPr>
              <a:t>Speed </a:t>
            </a:r>
            <a:r>
              <a:rPr lang="ko-KR" altLang="en-US" sz="1000" b="1" dirty="0">
                <a:solidFill>
                  <a:schemeClr val="tx1"/>
                </a:solidFill>
              </a:rPr>
              <a:t>기준 </a:t>
            </a:r>
            <a:r>
              <a:rPr lang="en-US" altLang="ko-KR" sz="1000" b="1" dirty="0">
                <a:solidFill>
                  <a:schemeClr val="tx1"/>
                </a:solidFill>
              </a:rPr>
              <a:t>: 1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= 250MB , 3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= 250MB , 5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= 250MB , 7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= 250MB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( </a:t>
            </a:r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, 4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, 6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, 8</a:t>
            </a:r>
            <a:r>
              <a:rPr lang="ko-KR" altLang="en-US" sz="1000" b="1" dirty="0">
                <a:solidFill>
                  <a:schemeClr val="tx1"/>
                </a:solidFill>
              </a:rPr>
              <a:t>번은 랜덤 테스트 측정값으로써 </a:t>
            </a:r>
            <a:r>
              <a:rPr lang="ko-KR" altLang="en-US" sz="1000" b="1" dirty="0" err="1">
                <a:solidFill>
                  <a:schemeClr val="tx1"/>
                </a:solidFill>
              </a:rPr>
              <a:t>참조용임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)	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0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23528" y="813146"/>
            <a:ext cx="266429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평가前 부품 사양 선행 검토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18620"/>
              </p:ext>
            </p:extLst>
          </p:nvPr>
        </p:nvGraphicFramePr>
        <p:xfrm>
          <a:off x="323528" y="1293596"/>
          <a:ext cx="8421124" cy="51221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7770985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24240995"/>
                    </a:ext>
                  </a:extLst>
                </a:gridCol>
              </a:tblGrid>
              <a:tr h="3099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검토 항목</a:t>
                      </a:r>
                      <a:endParaRPr lang="ko-KR" sz="10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smtClean="0">
                          <a:effectLst/>
                        </a:rPr>
                        <a:t>기준 </a:t>
                      </a:r>
                      <a:r>
                        <a:rPr lang="en-US" sz="1000" u="none" strike="noStrike" dirty="0" smtClean="0">
                          <a:effectLst/>
                        </a:rPr>
                        <a:t>Spec</a:t>
                      </a:r>
                      <a:r>
                        <a:rPr lang="en-US" sz="1000" u="none" strike="noStrike" dirty="0">
                          <a:effectLst/>
                        </a:rPr>
                        <a:t>.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Remark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OS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Window7 Pro 32bit Embedded 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Operating System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운영체제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HW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를 제어하고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Application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구동을 위한 기반 환경을 제공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E3-1225 V2, Quad Core, 3.2GHz x 1</a:t>
                      </a:r>
                      <a:endParaRPr lang="en-US" altLang="ko-KR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/>
                        <a:t>Central Processing Unit </a:t>
                      </a:r>
                      <a:r>
                        <a:rPr lang="ko-KR" altLang="en-US" sz="1000" b="0" dirty="0" smtClean="0"/>
                        <a:t>중앙처리장치</a:t>
                      </a:r>
                      <a:endParaRPr lang="en-US" altLang="ko-KR" sz="1000" b="0" dirty="0" smtClean="0"/>
                    </a:p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의 두뇌에 해당되고 모든 데이터를 처리하는 장치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RAM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DDR3 </a:t>
                      </a:r>
                      <a:r>
                        <a:rPr lang="en-US" sz="1000" b="0" u="none" strike="noStrike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Unbuffered</a:t>
                      </a:r>
                      <a:r>
                        <a:rPr lang="en-US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ECC </a:t>
                      </a:r>
                    </a:p>
                    <a:p>
                      <a:pPr algn="ctr" rtl="0" fontAlgn="ctr"/>
                      <a:r>
                        <a:rPr lang="en-US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4GB x 2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Random Access Memory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기억된 정보를 읽어 내기도 하고 다른 정보를 기억시킬 수도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있는 휘발성 메모리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470341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VGA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512MB PCI-e 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x 1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Video Graphics Array VGA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PS/2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시리즈에 사용한 그래픽 규격으로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17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가지의 표시 모드를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가지고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640x480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해상도를 표현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81805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SSD</a:t>
                      </a:r>
                      <a:endParaRPr lang="en-US" altLang="ko-KR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Samsung SSD 860Pro </a:t>
                      </a:r>
                    </a:p>
                    <a:p>
                      <a:pPr algn="ctr" rtl="0" fontAlgn="ctr"/>
                      <a:r>
                        <a:rPr lang="de-DE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2.5' 512GB SSD x 2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/>
                        <a:t>Solid State Drive </a:t>
                      </a:r>
                      <a:r>
                        <a:rPr lang="ko-KR" altLang="en-US" sz="1000" b="0" dirty="0" smtClean="0"/>
                        <a:t>보조기억장치</a:t>
                      </a:r>
                      <a:endParaRPr lang="en-US" altLang="ko-KR" sz="1000" b="0" dirty="0" smtClean="0"/>
                    </a:p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/>
                        <a:t>반도체를 이용하여 정보를 저장하는 비 휘발성 메모리</a:t>
                      </a:r>
                      <a:endParaRPr lang="en-US" altLang="ko-KR" sz="1000" b="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ODD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Slim DVD Multi x 1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/>
                        <a:t>Optical Disc Drive </a:t>
                      </a:r>
                      <a:r>
                        <a:rPr lang="ko-KR" altLang="en-US" sz="1000" b="0" dirty="0" smtClean="0"/>
                        <a:t>광학디스크드라이브</a:t>
                      </a:r>
                      <a:endParaRPr lang="en-US" altLang="ko-KR" sz="1000" b="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/>
                        <a:t>데이터를 읽고 저장하는 주변기기로 </a:t>
                      </a:r>
                      <a:r>
                        <a:rPr lang="en-US" altLang="ko-KR" sz="1000" b="0" dirty="0" smtClean="0"/>
                        <a:t>CD</a:t>
                      </a:r>
                      <a:r>
                        <a:rPr lang="ko-KR" altLang="en-US" sz="1000" b="0" dirty="0" smtClean="0"/>
                        <a:t>드라이브</a:t>
                      </a:r>
                      <a:endParaRPr lang="en-US" altLang="ko-KR" sz="1000" b="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LAN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Gigabit LAN PORT 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x 6</a:t>
                      </a:r>
                      <a:endParaRPr lang="ko-KR" altLang="en-US" sz="1000" b="0" i="0" u="none" strike="noStrike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/>
                        <a:t>Local Area Network LAN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/>
                        <a:t>규모가 아주 작을 때는 단일 전송 케이블로 모든 호스트를</a:t>
                      </a:r>
                      <a:r>
                        <a:rPr lang="en-US" altLang="ko-KR" sz="1000" b="0" dirty="0" smtClean="0"/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/>
                        <a:t>연결한 네트워크</a:t>
                      </a:r>
                      <a:endParaRPr lang="en-US" altLang="ko-KR" sz="1000" b="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D-Net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Hilscher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, CIF50-DNM </a:t>
                      </a:r>
                      <a:b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x 1 </a:t>
                      </a:r>
                      <a:r>
                        <a:rPr lang="en-US" altLang="ko-KR" sz="1000" b="0" u="none" strike="noStrike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ea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, PCI Card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DeviceNet</a:t>
                      </a:r>
                      <a:r>
                        <a:rPr lang="en-US" altLang="ko-KR" sz="1000" dirty="0" smtClean="0"/>
                        <a:t> D-Net</a:t>
                      </a:r>
                      <a:endParaRPr lang="en-US" altLang="ko-KR" sz="1000" b="0" i="0" u="none" strike="noStrik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단일 네트워크를 통해 서로 연결하기 위한 신뢰성 있는 </a:t>
                      </a:r>
                      <a:r>
                        <a:rPr lang="en-US" altLang="ko-KR" sz="1000" dirty="0" smtClean="0"/>
                        <a:t>CAN 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기술을 바탕으로 한 </a:t>
                      </a:r>
                      <a:r>
                        <a:rPr lang="ko-KR" altLang="en-US" sz="1000" dirty="0" err="1" smtClean="0"/>
                        <a:t>공개형</a:t>
                      </a:r>
                      <a:r>
                        <a:rPr lang="ko-KR" altLang="en-US" sz="1000" dirty="0" smtClean="0"/>
                        <a:t> 저가 커뮤니케이션 링크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USB Port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Outter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USB x 2,</a:t>
                      </a:r>
                    </a:p>
                    <a:p>
                      <a:pPr algn="ctr" rtl="0" fontAlgn="ctr"/>
                      <a:r>
                        <a:rPr lang="en-US" altLang="ko-KR" sz="1000" b="0" u="none" strike="noStrike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Internel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USB x 1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Universal Serial Bus USB</a:t>
                      </a:r>
                    </a:p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등의 정보기기에 주변 장치를 연결하기 위한 직렬 버스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52120" y="355348"/>
            <a:ext cx="3511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평가 목표 및 경쟁사 </a:t>
            </a:r>
            <a:r>
              <a:rPr lang="en-US" altLang="ko-KR" b="1" dirty="0">
                <a:solidFill>
                  <a:srgbClr val="FF0000"/>
                </a:solidFill>
              </a:rPr>
              <a:t>Fail</a:t>
            </a:r>
            <a:r>
              <a:rPr lang="ko-KR" altLang="en-US" b="1" dirty="0" smtClean="0">
                <a:solidFill>
                  <a:srgbClr val="FF0000"/>
                </a:solidFill>
              </a:rPr>
              <a:t>율</a:t>
            </a:r>
            <a:r>
              <a:rPr lang="en-US" altLang="ko-KR" b="1" dirty="0" smtClean="0">
                <a:solidFill>
                  <a:srgbClr val="FF0000"/>
                </a:solidFill>
              </a:rPr>
              <a:t>….??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989200"/>
              </p:ext>
            </p:extLst>
          </p:nvPr>
        </p:nvGraphicFramePr>
        <p:xfrm>
          <a:off x="3992125" y="692696"/>
          <a:ext cx="4752527" cy="49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0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0346">
                  <a:extLst>
                    <a:ext uri="{9D8B030D-6E8A-4147-A177-3AD203B41FA5}">
                      <a16:colId xmlns:a16="http://schemas.microsoft.com/office/drawing/2014/main" val="77709851"/>
                    </a:ext>
                  </a:extLst>
                </a:gridCol>
                <a:gridCol w="731489">
                  <a:extLst>
                    <a:ext uri="{9D8B030D-6E8A-4147-A177-3AD203B41FA5}">
                      <a16:colId xmlns:a16="http://schemas.microsoft.com/office/drawing/2014/main" val="324240995"/>
                    </a:ext>
                  </a:extLst>
                </a:gridCol>
              </a:tblGrid>
              <a:tr h="117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평가 목표</a:t>
                      </a:r>
                      <a:endParaRPr lang="ko-KR" sz="10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smtClean="0">
                          <a:effectLst/>
                        </a:rPr>
                        <a:t>경쟁사 </a:t>
                      </a:r>
                      <a:r>
                        <a:rPr lang="en-US" altLang="ko-KR" sz="1000" u="none" strike="noStrike" smtClean="0">
                          <a:effectLst/>
                        </a:rPr>
                        <a:t>Fail</a:t>
                      </a:r>
                      <a:r>
                        <a:rPr lang="ko-KR" altLang="en-US" sz="1000" u="none" strike="noStrike" smtClean="0">
                          <a:effectLst/>
                        </a:rPr>
                        <a:t>율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경쟁사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Fail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Remark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41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en-US" altLang="ko-KR" sz="10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896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</a:t>
            </a:r>
            <a:r>
              <a:rPr lang="en-US" altLang="ko-KR" sz="1000" b="1" dirty="0" err="1">
                <a:solidFill>
                  <a:schemeClr val="tx1"/>
                </a:solidFill>
              </a:rPr>
              <a:t>CDRom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미디어 </a:t>
            </a:r>
            <a:r>
              <a:rPr lang="en-US" altLang="ko-KR" sz="1000" b="1" dirty="0" err="1">
                <a:solidFill>
                  <a:schemeClr val="tx1"/>
                </a:solidFill>
              </a:rPr>
              <a:t>Roading</a:t>
            </a:r>
            <a:r>
              <a:rPr lang="ko-KR" altLang="en-US" sz="1000" b="1" dirty="0">
                <a:solidFill>
                  <a:schemeClr val="tx1"/>
                </a:solidFill>
              </a:rPr>
              <a:t>후 ①과 같이 좌측에는 미디어 제목이 인식되고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오른쪽에는 미디어의 파일이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인식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-&gt; </a:t>
            </a:r>
            <a:r>
              <a:rPr lang="ko-KR" altLang="en-US" sz="1000" b="1" dirty="0" err="1">
                <a:solidFill>
                  <a:srgbClr val="FF0000"/>
                </a:solidFill>
              </a:rPr>
              <a:t>내컴퓨터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메뉴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탐색기 </a:t>
            </a:r>
            <a:r>
              <a:rPr lang="en-US" altLang="ko-KR" sz="1000" b="1" dirty="0">
                <a:solidFill>
                  <a:srgbClr val="FF0000"/>
                </a:solidFill>
              </a:rPr>
              <a:t>-&gt; CD-ROM (E:) </a:t>
            </a:r>
            <a:r>
              <a:rPr lang="ko-KR" altLang="en-US" sz="1000" b="1" dirty="0">
                <a:solidFill>
                  <a:srgbClr val="FF0000"/>
                </a:solidFill>
              </a:rPr>
              <a:t>드라이브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미디어 인식 상태 육안 확인</a:t>
            </a:r>
            <a:r>
              <a:rPr lang="ko-KR" altLang="en-US" sz="1000" b="1" dirty="0">
                <a:solidFill>
                  <a:schemeClr val="tx1"/>
                </a:solidFill>
              </a:rPr>
              <a:t>              </a:t>
            </a:r>
            <a:r>
              <a:rPr lang="en-US" altLang="ko-KR" sz="1000" b="1" dirty="0">
                <a:solidFill>
                  <a:schemeClr val="tx1"/>
                </a:solidFill>
              </a:rPr>
              <a:t>	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74" y="2434962"/>
            <a:ext cx="6668997" cy="369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429"/>
          <p:cNvSpPr>
            <a:spLocks noChangeArrowheads="1"/>
          </p:cNvSpPr>
          <p:nvPr/>
        </p:nvSpPr>
        <p:spPr bwMode="auto">
          <a:xfrm>
            <a:off x="3603077" y="3913300"/>
            <a:ext cx="1673869" cy="45837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Rectangle 1430"/>
          <p:cNvSpPr>
            <a:spLocks noChangeArrowheads="1"/>
          </p:cNvSpPr>
          <p:nvPr/>
        </p:nvSpPr>
        <p:spPr bwMode="auto">
          <a:xfrm>
            <a:off x="5389442" y="3586241"/>
            <a:ext cx="3423361" cy="255887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81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Ctrl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+ r </a:t>
            </a:r>
            <a:r>
              <a:rPr lang="ko-KR" altLang="en-US" sz="1000" b="1" dirty="0">
                <a:solidFill>
                  <a:schemeClr val="tx1"/>
                </a:solidFill>
              </a:rPr>
              <a:t>키를 누른 후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gpedit.msc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실행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rgbClr val="FF0000"/>
                </a:solidFill>
              </a:rPr>
              <a:t>          사용자 </a:t>
            </a:r>
            <a:r>
              <a:rPr lang="ko-KR" altLang="en-US" sz="1000" b="1" dirty="0">
                <a:solidFill>
                  <a:srgbClr val="FF0000"/>
                </a:solidFill>
              </a:rPr>
              <a:t>구성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관리 템플릿 </a:t>
            </a:r>
            <a:r>
              <a:rPr lang="en-US" altLang="ko-KR" sz="1000" b="1" dirty="0">
                <a:solidFill>
                  <a:srgbClr val="FF0000"/>
                </a:solidFill>
              </a:rPr>
              <a:t>-&gt; Windows </a:t>
            </a:r>
            <a:r>
              <a:rPr lang="ko-KR" altLang="en-US" sz="1000" b="1" dirty="0">
                <a:solidFill>
                  <a:srgbClr val="FF0000"/>
                </a:solidFill>
              </a:rPr>
              <a:t>구성요소 </a:t>
            </a:r>
            <a:r>
              <a:rPr lang="en-US" altLang="ko-KR" sz="1000" b="1" dirty="0">
                <a:solidFill>
                  <a:srgbClr val="FF0000"/>
                </a:solidFill>
              </a:rPr>
              <a:t>-&gt; Windows </a:t>
            </a:r>
            <a:r>
              <a:rPr lang="ko-KR" altLang="en-US" sz="1000" b="1" dirty="0">
                <a:solidFill>
                  <a:srgbClr val="FF0000"/>
                </a:solidFill>
              </a:rPr>
              <a:t>탐색기 </a:t>
            </a:r>
            <a:r>
              <a:rPr lang="en-US" altLang="ko-KR" sz="1000" b="1" dirty="0">
                <a:solidFill>
                  <a:srgbClr val="FF0000"/>
                </a:solidFill>
              </a:rPr>
              <a:t>-&gt; "CD </a:t>
            </a:r>
            <a:r>
              <a:rPr lang="ko-KR" altLang="en-US" sz="1000" b="1" dirty="0">
                <a:solidFill>
                  <a:srgbClr val="FF0000"/>
                </a:solidFill>
              </a:rPr>
              <a:t>굽기 기능 제거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"</a:t>
            </a:r>
            <a:r>
              <a:rPr lang="en-US" altLang="ko-KR" sz="1000" b="1" dirty="0">
                <a:solidFill>
                  <a:srgbClr val="FF0000"/>
                </a:solidFill>
              </a:rPr>
              <a:t>CD </a:t>
            </a:r>
            <a:r>
              <a:rPr lang="ko-KR" altLang="en-US" sz="1000" b="1" dirty="0">
                <a:solidFill>
                  <a:srgbClr val="FF0000"/>
                </a:solidFill>
              </a:rPr>
              <a:t>굽기 기능 제거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사용으로 적용하고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752" y="2130254"/>
            <a:ext cx="4126903" cy="239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609019"/>
            <a:ext cx="4597241" cy="252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2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USB </a:t>
            </a:r>
            <a:r>
              <a:rPr lang="ko-KR" altLang="en-US" sz="1000" b="1" dirty="0">
                <a:solidFill>
                  <a:schemeClr val="tx1"/>
                </a:solidFill>
              </a:rPr>
              <a:t>디스크를 연결하여 정상 인식 상태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② USB </a:t>
            </a:r>
            <a:r>
              <a:rPr lang="ko-KR" altLang="en-US" sz="1000" b="1" dirty="0">
                <a:solidFill>
                  <a:schemeClr val="tx1"/>
                </a:solidFill>
              </a:rPr>
              <a:t>키보드 및 </a:t>
            </a:r>
            <a:r>
              <a:rPr lang="en-US" altLang="ko-KR" sz="1000" b="1" dirty="0">
                <a:solidFill>
                  <a:schemeClr val="tx1"/>
                </a:solidFill>
              </a:rPr>
              <a:t>USB </a:t>
            </a:r>
            <a:r>
              <a:rPr lang="ko-KR" altLang="en-US" sz="1000" b="1" dirty="0">
                <a:solidFill>
                  <a:schemeClr val="tx1"/>
                </a:solidFill>
              </a:rPr>
              <a:t>마우스를 연결하여 정상 동작 상태 확인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524" y="1628800"/>
            <a:ext cx="4521106" cy="397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150100"/>
            <a:ext cx="3033144" cy="214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29"/>
          <p:cNvSpPr>
            <a:spLocks noChangeArrowheads="1"/>
          </p:cNvSpPr>
          <p:nvPr/>
        </p:nvSpPr>
        <p:spPr bwMode="auto">
          <a:xfrm>
            <a:off x="2627784" y="4470264"/>
            <a:ext cx="1670740" cy="169504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1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&lt;Ctrl + Alt + Delete&gt; -&gt; </a:t>
            </a:r>
            <a:r>
              <a:rPr lang="ko-KR" altLang="en-US" sz="1000" b="1" dirty="0">
                <a:solidFill>
                  <a:schemeClr val="tx1"/>
                </a:solidFill>
              </a:rPr>
              <a:t>작업관리자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작업 관리자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사용자 </a:t>
            </a:r>
            <a:r>
              <a:rPr lang="en-US" altLang="ko-KR" sz="1000" b="1" dirty="0">
                <a:solidFill>
                  <a:srgbClr val="FF0000"/>
                </a:solidFill>
              </a:rPr>
              <a:t>: CPU </a:t>
            </a:r>
            <a:r>
              <a:rPr lang="ko-KR" altLang="en-US" sz="1000" b="1" dirty="0" err="1">
                <a:solidFill>
                  <a:srgbClr val="FF0000"/>
                </a:solidFill>
              </a:rPr>
              <a:t>사용율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10% </a:t>
            </a:r>
            <a:r>
              <a:rPr lang="ko-KR" altLang="en-US" sz="1000" b="1" dirty="0">
                <a:solidFill>
                  <a:srgbClr val="FF0000"/>
                </a:solidFill>
              </a:rPr>
              <a:t>이내 상태 육안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09" y="1628800"/>
            <a:ext cx="4414952" cy="457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11"/>
          <p:cNvSpPr>
            <a:spLocks noChangeArrowheads="1"/>
          </p:cNvSpPr>
          <p:nvPr/>
        </p:nvSpPr>
        <p:spPr bwMode="auto">
          <a:xfrm>
            <a:off x="3347504" y="2132857"/>
            <a:ext cx="4176823" cy="21604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Rectangle 312"/>
          <p:cNvSpPr>
            <a:spLocks noChangeArrowheads="1"/>
          </p:cNvSpPr>
          <p:nvPr/>
        </p:nvSpPr>
        <p:spPr bwMode="auto">
          <a:xfrm>
            <a:off x="4345351" y="5872819"/>
            <a:ext cx="1018738" cy="32665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17" name="AutoShape 333"/>
          <p:cNvCxnSpPr>
            <a:cxnSpLocks noChangeShapeType="1"/>
            <a:endCxn id="16" idx="3"/>
          </p:cNvCxnSpPr>
          <p:nvPr/>
        </p:nvCxnSpPr>
        <p:spPr bwMode="auto">
          <a:xfrm rot="5400000">
            <a:off x="5048162" y="4609277"/>
            <a:ext cx="1742796" cy="1110941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221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919" y="1931252"/>
            <a:ext cx="4402007" cy="427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016" y="2132857"/>
            <a:ext cx="3298392" cy="3801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</a:t>
            </a:r>
            <a:r>
              <a:rPr lang="ko-KR" altLang="en-US" sz="1000" b="1" dirty="0">
                <a:solidFill>
                  <a:schemeClr val="tx1"/>
                </a:solidFill>
              </a:rPr>
              <a:t>컴퓨터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속성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고급 시스템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보호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로컬 디스크 해제 상태 확인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로컬 디스크에 대한 시스템 복원 기능이 해제되어 있는지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302"/>
          <p:cNvSpPr>
            <a:spLocks noChangeArrowheads="1"/>
          </p:cNvSpPr>
          <p:nvPr/>
        </p:nvSpPr>
        <p:spPr bwMode="auto">
          <a:xfrm>
            <a:off x="2236750" y="2891723"/>
            <a:ext cx="606339" cy="16822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Rectangle 302"/>
          <p:cNvSpPr>
            <a:spLocks noChangeArrowheads="1"/>
          </p:cNvSpPr>
          <p:nvPr/>
        </p:nvSpPr>
        <p:spPr bwMode="auto">
          <a:xfrm>
            <a:off x="6374218" y="2425145"/>
            <a:ext cx="511915" cy="21029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Rectangle 302"/>
          <p:cNvSpPr>
            <a:spLocks noChangeArrowheads="1"/>
          </p:cNvSpPr>
          <p:nvPr/>
        </p:nvSpPr>
        <p:spPr bwMode="auto">
          <a:xfrm>
            <a:off x="5240884" y="3953344"/>
            <a:ext cx="2787858" cy="6015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0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16452" y="721102"/>
            <a:ext cx="8962084" cy="5732234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i="1" u="sng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690655"/>
                  </p:ext>
                </p:extLst>
              </p:nvPr>
            </p:nvGraphicFramePr>
            <p:xfrm>
              <a:off x="260429" y="1196752"/>
              <a:ext cx="8693552" cy="36709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551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28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773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762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4744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5036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sz="1200" b="1" kern="0" dirty="0">
                              <a:effectLst/>
                            </a:rPr>
                            <a:t>평가</a:t>
                          </a:r>
                          <a:r>
                            <a:rPr lang="en-US" sz="1200" b="1" kern="0" dirty="0">
                              <a:effectLst/>
                            </a:rPr>
                            <a:t> Item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0" dirty="0">
                              <a:effectLst/>
                            </a:rPr>
                            <a:t>Spec.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평가</a:t>
                          </a:r>
                          <a:r>
                            <a:rPr lang="ko-KR" altLang="en-US" sz="1200" b="1" kern="100" baseline="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결과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판단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rowSpan="8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Feasibility </a:t>
                          </a: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차</a:t>
                          </a:r>
                          <a:endParaRPr lang="en-US" altLang="ko-KR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평가</a:t>
                          </a: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Fluorine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err="1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내식성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Plasma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err="1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영향성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내열성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 New Roman"/>
                            </a:rPr>
                            <a:t>Compression Set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8385971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추가평가</a:t>
                          </a:r>
                          <a:endParaRPr lang="en-US" altLang="ko-KR" sz="11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선택사항</a:t>
                          </a: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)</a:t>
                          </a:r>
                          <a:endParaRPr lang="ko-KR" altLang="en-US" sz="11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TGA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분석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(</a:t>
                          </a:r>
                          <a:r>
                            <a:rPr lang="ko-KR" altLang="en-US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사외평가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)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000">
                    <a:tc rowSpan="2"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장기내구성 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He-Leak TEST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30sec</a:t>
                          </a:r>
                          <a:r>
                            <a:rPr lang="ko-KR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간 </a:t>
                          </a:r>
                          <a:r>
                            <a:rPr lang="en-US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&lt;8x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altLang="ko-KR" sz="1000" b="1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𝑬</m:t>
                                  </m:r>
                                </m:e>
                                <m:sup>
                                  <m:r>
                                    <a:rPr lang="en-US" altLang="ko-KR" sz="1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altLang="ko-KR" sz="1000" b="1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mbar*l/s </a:t>
                          </a:r>
                          <a:r>
                            <a:rPr lang="ko-KR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유지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000">
                    <a:tc gridSpan="2"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표면열화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Ref.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effectLst/>
                              <a:latin typeface="+mn-ea"/>
                              <a:ea typeface="+mn-ea"/>
                            </a:rPr>
                            <a:t>대비 동일 수준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000">
                    <a:tc gridSpan="5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rgbClr val="0000FF"/>
                              </a:solidFill>
                              <a:latin typeface="+mn-ea"/>
                              <a:ea typeface="+mn-ea"/>
                            </a:rPr>
                            <a:t>종합 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 / Not OK</a:t>
                          </a: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690655"/>
                  </p:ext>
                </p:extLst>
              </p:nvPr>
            </p:nvGraphicFramePr>
            <p:xfrm>
              <a:off x="260429" y="1196752"/>
              <a:ext cx="8693552" cy="363853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551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28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773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762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4744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5036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sz="1200" b="1" kern="0" dirty="0">
                              <a:effectLst/>
                            </a:rPr>
                            <a:t>평가</a:t>
                          </a:r>
                          <a:r>
                            <a:rPr lang="en-US" sz="1200" b="1" kern="0" dirty="0">
                              <a:effectLst/>
                            </a:rPr>
                            <a:t> Item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0" dirty="0">
                              <a:effectLst/>
                            </a:rPr>
                            <a:t>Spec.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평가</a:t>
                          </a:r>
                          <a:r>
                            <a:rPr lang="ko-KR" altLang="en-US" sz="1200" b="1" kern="100" baseline="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결과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판단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rowSpan="8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Feasibility </a:t>
                          </a: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차</a:t>
                          </a:r>
                          <a:endParaRPr lang="en-US" altLang="ko-KR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평가</a:t>
                          </a: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Fluorine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err="1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내식성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Plasma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err="1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영향성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내열성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 New Roman"/>
                            </a:rPr>
                            <a:t>Compression Set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8385971"/>
                      </a:ext>
                    </a:extLst>
                  </a:tr>
                  <a:tr h="47053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추가평가</a:t>
                          </a:r>
                          <a:endParaRPr lang="en-US" altLang="ko-KR" sz="11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선택사항</a:t>
                          </a: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)</a:t>
                          </a:r>
                          <a:endParaRPr lang="ko-KR" altLang="en-US" sz="11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TGA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분석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(</a:t>
                          </a:r>
                          <a:r>
                            <a:rPr lang="ko-KR" altLang="en-US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사외평가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)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000">
                    <a:tc rowSpan="2"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장기내구성 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He-Leak TEST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8718" t="-976596" r="-119231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000">
                    <a:tc gridSpan="2"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표면열화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Ref.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effectLst/>
                              <a:latin typeface="+mn-ea"/>
                              <a:ea typeface="+mn-ea"/>
                            </a:rPr>
                            <a:t>대비 동일 수준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000">
                    <a:tc gridSpan="5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rgbClr val="0000FF"/>
                              </a:solidFill>
                              <a:latin typeface="+mn-ea"/>
                              <a:ea typeface="+mn-ea"/>
                            </a:rPr>
                            <a:t>종합 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 / Not OK</a:t>
                          </a: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모서리가 둥근 직사각형 4"/>
          <p:cNvSpPr/>
          <p:nvPr/>
        </p:nvSpPr>
        <p:spPr>
          <a:xfrm>
            <a:off x="241010" y="773652"/>
            <a:ext cx="2088232" cy="36004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i="1" smtClean="0">
                <a:solidFill>
                  <a:srgbClr val="FFFF00"/>
                </a:solidFill>
              </a:rPr>
              <a:t>종합 판</a:t>
            </a:r>
            <a:r>
              <a:rPr lang="ko-KR" altLang="en-US" sz="1200" b="1" i="1" dirty="0">
                <a:solidFill>
                  <a:srgbClr val="FFFF00"/>
                </a:solidFill>
              </a:rPr>
              <a:t>단</a:t>
            </a:r>
            <a:endParaRPr lang="en-US" altLang="ko-KR" sz="1200" b="1" i="1" dirty="0" smtClean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580416"/>
                  </p:ext>
                </p:extLst>
              </p:nvPr>
            </p:nvGraphicFramePr>
            <p:xfrm>
              <a:off x="249671" y="5517233"/>
              <a:ext cx="8693550" cy="7661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755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989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183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03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04975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sz="1200" b="1" kern="0" dirty="0">
                              <a:effectLst/>
                            </a:rPr>
                            <a:t>평가</a:t>
                          </a:r>
                          <a:r>
                            <a:rPr lang="en-US" sz="1200" b="1" kern="0" dirty="0">
                              <a:effectLst/>
                            </a:rPr>
                            <a:t> Item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0" dirty="0">
                              <a:effectLst/>
                            </a:rPr>
                            <a:t>Spec.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평가</a:t>
                          </a:r>
                          <a:r>
                            <a:rPr lang="ko-KR" altLang="en-US" sz="1200" b="1" kern="100" baseline="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결과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판단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9561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실장 평가</a:t>
                          </a:r>
                          <a:endParaRPr lang="ko-KR" sz="12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설비 장착 </a:t>
                          </a: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Test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He-Leak</a:t>
                          </a:r>
                          <a:r>
                            <a:rPr lang="en-US" altLang="ko-KR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TEST</a:t>
                          </a:r>
                          <a:endParaRPr lang="en-US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30sec</a:t>
                          </a:r>
                          <a:r>
                            <a:rPr lang="ko-KR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간 </a:t>
                          </a:r>
                          <a:r>
                            <a:rPr lang="en-US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&lt;8x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altLang="ko-KR" sz="1000" b="1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𝑬</m:t>
                                  </m:r>
                                </m:e>
                                <m:sup>
                                  <m:r>
                                    <a:rPr lang="en-US" altLang="ko-KR" sz="1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altLang="ko-KR" sz="1000" b="1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mbar*l/s </a:t>
                          </a:r>
                          <a:r>
                            <a:rPr lang="ko-KR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유지</a:t>
                          </a:r>
                          <a:endParaRPr lang="ko-KR" alt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580416"/>
                  </p:ext>
                </p:extLst>
              </p:nvPr>
            </p:nvGraphicFramePr>
            <p:xfrm>
              <a:off x="249671" y="5517233"/>
              <a:ext cx="8693550" cy="7661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75515"/>
                    <a:gridCol w="2198909"/>
                    <a:gridCol w="2418398"/>
                    <a:gridCol w="1250364"/>
                    <a:gridCol w="1250364"/>
                  </a:tblGrid>
                  <a:tr h="304975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sz="1200" b="1" kern="0" dirty="0">
                              <a:effectLst/>
                            </a:rPr>
                            <a:t>평가</a:t>
                          </a:r>
                          <a:r>
                            <a:rPr lang="en-US" sz="1200" b="1" kern="0" dirty="0">
                              <a:effectLst/>
                            </a:rPr>
                            <a:t> Item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0" dirty="0">
                              <a:effectLst/>
                            </a:rPr>
                            <a:t>Spec.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평가</a:t>
                          </a:r>
                          <a:r>
                            <a:rPr lang="ko-KR" altLang="en-US" sz="1200" b="1" kern="100" baseline="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결과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판단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</a:tr>
                  <a:tr h="461201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실장 평가</a:t>
                          </a:r>
                          <a:endParaRPr lang="ko-KR" sz="12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설비 장착 </a:t>
                          </a: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Test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56171" t="-65789" r="-103526" b="-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모서리가 둥근 직사각형 6"/>
          <p:cNvSpPr/>
          <p:nvPr/>
        </p:nvSpPr>
        <p:spPr>
          <a:xfrm>
            <a:off x="2339752" y="5013177"/>
            <a:ext cx="6624736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추가평가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사외평가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의 경우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사내평가 만으로 시료간의 유의 차를 확인할 수 없을 경우 진행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3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반영 항목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16452" y="721102"/>
            <a:ext cx="8962084" cy="5732234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i="1" u="sng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80728"/>
            <a:ext cx="2808312" cy="36004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i="1" dirty="0" smtClean="0">
                <a:solidFill>
                  <a:srgbClr val="FFFF00"/>
                </a:solidFill>
              </a:rPr>
              <a:t>설계 필수 반영 항목 </a:t>
            </a:r>
            <a:r>
              <a:rPr lang="en-US" altLang="ko-KR" sz="1200" b="1" i="1" dirty="0" smtClean="0">
                <a:solidFill>
                  <a:srgbClr val="FFFF00"/>
                </a:solidFill>
              </a:rPr>
              <a:t>&amp; </a:t>
            </a:r>
            <a:r>
              <a:rPr lang="ko-KR" altLang="en-US" sz="1200" b="1" i="1" dirty="0" smtClean="0">
                <a:solidFill>
                  <a:srgbClr val="FFFF00"/>
                </a:solidFill>
              </a:rPr>
              <a:t>부품 </a:t>
            </a:r>
            <a:r>
              <a:rPr lang="en-US" altLang="ko-KR" sz="1200" b="1" i="1" dirty="0" smtClean="0">
                <a:solidFill>
                  <a:srgbClr val="FFFF00"/>
                </a:solidFill>
              </a:rPr>
              <a:t>Spec.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176907"/>
              </p:ext>
            </p:extLst>
          </p:nvPr>
        </p:nvGraphicFramePr>
        <p:xfrm>
          <a:off x="325693" y="1485007"/>
          <a:ext cx="8352656" cy="1764000"/>
        </p:xfrm>
        <a:graphic>
          <a:graphicData uri="http://schemas.openxmlformats.org/drawingml/2006/table">
            <a:tbl>
              <a:tblPr/>
              <a:tblGrid>
                <a:gridCol w="1548000">
                  <a:extLst>
                    <a:ext uri="{9D8B030D-6E8A-4147-A177-3AD203B41FA5}">
                      <a16:colId xmlns:a16="http://schemas.microsoft.com/office/drawing/2014/main" val="1472900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417916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86662833"/>
                    </a:ext>
                  </a:extLst>
                </a:gridCol>
                <a:gridCol w="540656">
                  <a:extLst>
                    <a:ext uri="{9D8B030D-6E8A-4147-A177-3AD203B41FA5}">
                      <a16:colId xmlns:a16="http://schemas.microsoft.com/office/drawing/2014/main" val="2886313071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48548834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102887322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936764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64145493"/>
                    </a:ext>
                  </a:extLst>
                </a:gridCol>
              </a:tblGrid>
              <a:tr h="252000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필수 반영 요소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62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Margin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내식성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주변 환경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668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Noise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8557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Particle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진공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/Leak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513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정밀도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과부화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허용 전류</a:t>
                      </a:r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돌입 전류 포함</a:t>
                      </a:r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04759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 속도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내전압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허용 전압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6387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내열성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81287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336866"/>
              </p:ext>
            </p:extLst>
          </p:nvPr>
        </p:nvGraphicFramePr>
        <p:xfrm>
          <a:off x="323528" y="3437046"/>
          <a:ext cx="8403757" cy="2800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043">
                  <a:extLst>
                    <a:ext uri="{9D8B030D-6E8A-4147-A177-3AD203B41FA5}">
                      <a16:colId xmlns:a16="http://schemas.microsoft.com/office/drawing/2014/main" val="225055845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253">
                  <a:extLst>
                    <a:ext uri="{9D8B030D-6E8A-4147-A177-3AD203B41FA5}">
                      <a16:colId xmlns:a16="http://schemas.microsoft.com/office/drawing/2014/main" val="4012808169"/>
                    </a:ext>
                  </a:extLst>
                </a:gridCol>
              </a:tblGrid>
              <a:tr h="254570">
                <a:tc rowSpan="2"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구분</a:t>
                      </a:r>
                      <a:endParaRPr 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단위</a:t>
                      </a:r>
                      <a:endParaRPr lang="ko-KR" alt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부품 </a:t>
                      </a:r>
                      <a:r>
                        <a:rPr lang="en-US" altLang="ko-KR" sz="1100" b="1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Spec</a:t>
                      </a:r>
                      <a:endParaRPr 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156940"/>
                  </a:ext>
                </a:extLst>
              </a:tr>
              <a:tr h="254570">
                <a:tc gridSpan="2"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반영 </a:t>
                      </a: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Spec.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실장 평가 결과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7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온도 </a:t>
                      </a: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내열성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열 팽창 계수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㎛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RT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: 23 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㎛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/ 300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: 250 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㎛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7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Melting point (W/L 1%)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431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134535"/>
                  </a:ext>
                </a:extLst>
              </a:tr>
              <a:tr h="25457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noProof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내식성</a:t>
                      </a: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&amp; Process</a:t>
                      </a:r>
                      <a:endParaRPr lang="ko-KR" altLang="ko-KR" sz="1100" b="1" kern="1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Gas </a:t>
                      </a:r>
                      <a:r>
                        <a:rPr lang="ko-KR" altLang="en-US" sz="1100" b="1" kern="100" noProof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내식성</a:t>
                      </a:r>
                      <a:endParaRPr lang="ko-KR" altLang="ko-KR" sz="1100" b="1" kern="1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%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Ref. 1% W/L 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57606"/>
                  </a:ext>
                </a:extLst>
              </a:tr>
              <a:tr h="2545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ko-KR" sz="11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Plasma </a:t>
                      </a: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내구성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%</a:t>
                      </a:r>
                      <a:endParaRPr lang="ko-KR" alt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Ref. 1% W/L 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433381"/>
                  </a:ext>
                </a:extLst>
              </a:tr>
              <a:tr h="25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재질</a:t>
                      </a:r>
                      <a:endParaRPr lang="ko-KR" altLang="ko-KR" sz="1100" b="1" kern="1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재질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-</a:t>
                      </a:r>
                      <a:endParaRPr lang="ko-KR" alt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FFKM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678278"/>
                  </a:ext>
                </a:extLst>
              </a:tr>
              <a:tr h="25457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내구성 </a:t>
                      </a:r>
                      <a:r>
                        <a:rPr lang="en-US" altLang="ko-KR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변형</a:t>
                      </a:r>
                      <a:endParaRPr lang="en-US" altLang="ko-KR" sz="1100" b="1" kern="100" noProof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&amp;</a:t>
                      </a: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압력</a:t>
                      </a:r>
                      <a:endParaRPr lang="ko-KR" altLang="ko-KR" sz="1100" b="1" kern="1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경도 </a:t>
                      </a:r>
                      <a:endParaRPr lang="ko-KR" altLang="ko-KR" sz="1100" b="1" kern="1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-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75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2079"/>
                  </a:ext>
                </a:extLst>
              </a:tr>
              <a:tr h="2545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ko-KR" sz="11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인장 강도</a:t>
                      </a:r>
                      <a:endParaRPr lang="ko-KR" altLang="en-US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Mpa</a:t>
                      </a:r>
                      <a:endParaRPr lang="ko-KR" altLang="en-US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17.5Mpa</a:t>
                      </a:r>
                      <a:endParaRPr lang="ko-KR" altLang="en-US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en-US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59729"/>
                  </a:ext>
                </a:extLst>
              </a:tr>
              <a:tr h="2545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ko-KR" sz="11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연신율</a:t>
                      </a:r>
                      <a:endParaRPr lang="ko-KR" altLang="en-US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%</a:t>
                      </a:r>
                      <a:endParaRPr lang="ko-KR" altLang="en-US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205%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64510"/>
                  </a:ext>
                </a:extLst>
              </a:tr>
              <a:tr h="2545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주변 환경</a:t>
                      </a:r>
                      <a:endParaRPr lang="ko-KR" altLang="ko-KR" sz="1100" b="1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장착 부 </a:t>
                      </a: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Temperature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endParaRPr lang="ko-KR" alt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180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038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372200" y="111583"/>
            <a:ext cx="2592288" cy="4370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</a:rPr>
              <a:t>신규 </a:t>
            </a:r>
            <a:r>
              <a:rPr lang="en-US" altLang="ko-KR" sz="1000" dirty="0" smtClean="0">
                <a:solidFill>
                  <a:srgbClr val="C00000"/>
                </a:solidFill>
              </a:rPr>
              <a:t>Page / </a:t>
            </a:r>
            <a:r>
              <a:rPr lang="ko-KR" altLang="en-US" sz="1000" dirty="0" smtClean="0">
                <a:solidFill>
                  <a:srgbClr val="C00000"/>
                </a:solidFill>
              </a:rPr>
              <a:t>설계 반영 항목 작성</a:t>
            </a:r>
            <a:endParaRPr lang="en-US" altLang="ko-KR" sz="1000" dirty="0" smtClean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1325" y="3429000"/>
            <a:ext cx="6162883" cy="2853446"/>
          </a:xfrm>
          <a:prstGeom prst="rect">
            <a:avLst/>
          </a:prstGeom>
          <a:noFill/>
          <a:ln w="38100">
            <a:solidFill>
              <a:srgbClr val="FF66CC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rgbClr val="C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4073" y="1422402"/>
            <a:ext cx="8475765" cy="1879834"/>
          </a:xfrm>
          <a:prstGeom prst="rect">
            <a:avLst/>
          </a:prstGeom>
          <a:noFill/>
          <a:ln w="38100">
            <a:solidFill>
              <a:srgbClr val="FF66CC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rgbClr val="C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5716" y="1462695"/>
            <a:ext cx="367882" cy="36004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3528" y="3489607"/>
            <a:ext cx="528798" cy="377750"/>
            <a:chOff x="4144439" y="847409"/>
            <a:chExt cx="528798" cy="377750"/>
          </a:xfrm>
        </p:grpSpPr>
        <p:sp>
          <p:nvSpPr>
            <p:cNvPr id="14" name="타원 13"/>
            <p:cNvSpPr/>
            <p:nvPr/>
          </p:nvSpPr>
          <p:spPr>
            <a:xfrm>
              <a:off x="4187218" y="865119"/>
              <a:ext cx="367882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4439" y="847409"/>
              <a:ext cx="52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28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</a:t>
            </a:r>
            <a:r>
              <a:rPr lang="ko-KR" altLang="en-US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성적서 </a:t>
            </a:r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반영 항목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16452" y="721102"/>
            <a:ext cx="8962084" cy="5732234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i="1" u="sng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08720"/>
            <a:ext cx="2026734" cy="36004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i="1" dirty="0" smtClean="0">
                <a:solidFill>
                  <a:srgbClr val="FFFF00"/>
                </a:solidFill>
              </a:rPr>
              <a:t>방법 및 기준 </a:t>
            </a:r>
            <a:r>
              <a:rPr lang="en-US" altLang="ko-KR" sz="1200" b="1" i="1" dirty="0" smtClean="0">
                <a:solidFill>
                  <a:srgbClr val="FFFF00"/>
                </a:solidFill>
              </a:rPr>
              <a:t>Spec.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473907"/>
              </p:ext>
            </p:extLst>
          </p:nvPr>
        </p:nvGraphicFramePr>
        <p:xfrm>
          <a:off x="272701" y="1484784"/>
          <a:ext cx="8693550" cy="48188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3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04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0" dirty="0" smtClean="0">
                          <a:effectLst/>
                        </a:rPr>
                        <a:t>항목</a:t>
                      </a: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0" dirty="0" smtClean="0">
                          <a:effectLst/>
                        </a:rPr>
                        <a:t>방법</a:t>
                      </a: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0" dirty="0" smtClean="0">
                          <a:effectLst/>
                        </a:rPr>
                        <a:t>기준 </a:t>
                      </a:r>
                      <a:r>
                        <a:rPr lang="en-US" sz="1200" b="1" kern="0" dirty="0" smtClean="0">
                          <a:effectLst/>
                        </a:rPr>
                        <a:t>Spec</a:t>
                      </a:r>
                      <a:r>
                        <a:rPr lang="en-US" sz="1200" b="1" kern="0" dirty="0">
                          <a:effectLst/>
                        </a:rPr>
                        <a:t>.</a:t>
                      </a: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검수</a:t>
                      </a:r>
                      <a:r>
                        <a:rPr lang="ko-KR" altLang="en-US" sz="1200" b="1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결과</a:t>
                      </a: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판단</a:t>
                      </a: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규격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(mm)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파이자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두께 측정기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AS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규격 기준 공차 적용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AS-330</a:t>
                      </a: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53.34mm x 3.53mm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실 중량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(g)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고성능 저울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(0.01g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단위 표기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AS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규격 기준 공차 적용</a:t>
                      </a:r>
                      <a:endParaRPr lang="ko-KR" altLang="ko-KR" sz="10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8.55g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134535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LOT NO.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제조 이력 확인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LOT NO.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변경 時 </a:t>
                      </a:r>
                      <a:r>
                        <a:rPr lang="en-US" altLang="ko-KR" sz="1000" b="1" kern="1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Rheo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Graph </a:t>
                      </a:r>
                      <a:r>
                        <a:rPr lang="ko-KR" altLang="en-US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첨부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WO20181202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016744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인장강도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en-US" altLang="ko-KR" sz="1100" b="1" kern="1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Mpa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Compound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LOT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 측정값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Ref.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± 3.0 </a:t>
                      </a:r>
                      <a:r>
                        <a:rPr lang="en-US" altLang="ko-KR" sz="1000" b="1" kern="1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Mpa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14.7 </a:t>
                      </a:r>
                      <a:r>
                        <a:rPr lang="en-US" altLang="ko-KR" sz="1000" b="1" kern="1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Mpa</a:t>
                      </a:r>
                      <a:endParaRPr lang="en-US" altLang="ko-KR" sz="10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Ref.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15.0 </a:t>
                      </a:r>
                      <a:r>
                        <a:rPr lang="en-US" altLang="ko-KR" sz="1000" b="1" kern="1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Mpa</a:t>
                      </a:r>
                      <a:endParaRPr lang="en-US" altLang="ko-KR" sz="1000" b="1" kern="1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144369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Specific gravity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(g/l)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Compound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LOT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별 측정값</a:t>
                      </a:r>
                      <a:endParaRPr lang="ko-KR" alt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Ref. 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± 0.2 g/l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33279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연신율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(%)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Compound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LOT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별 측정값</a:t>
                      </a:r>
                      <a:endParaRPr lang="ko-KR" alt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Ref. 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± 20 %</a:t>
                      </a:r>
                      <a:endParaRPr lang="ko-KR" altLang="ko-KR" sz="10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357606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신뢰성 평가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Compression Set </a:t>
                      </a:r>
                      <a:r>
                        <a:rPr lang="ko-KR" altLang="en-US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평가 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年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회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)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250</a:t>
                      </a:r>
                      <a:r>
                        <a:rPr lang="ko-KR" altLang="en-US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℃ </a:t>
                      </a: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x 1000hrs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433381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endParaRPr lang="en-US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한도 견본 대체</a:t>
                      </a:r>
                      <a:endParaRPr lang="en-US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-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678278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포장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한도 견본 대체</a:t>
                      </a:r>
                      <a:endParaRPr lang="en-US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-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560384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540809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-</a:t>
                      </a:r>
                      <a:endParaRPr lang="ko-KR" alt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93352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11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2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713709"/>
              </p:ext>
            </p:extLst>
          </p:nvPr>
        </p:nvGraphicFramePr>
        <p:xfrm>
          <a:off x="477430" y="5229320"/>
          <a:ext cx="8164175" cy="108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2162">
                  <a:extLst>
                    <a:ext uri="{9D8B030D-6E8A-4147-A177-3AD203B41FA5}">
                      <a16:colId xmlns:a16="http://schemas.microsoft.com/office/drawing/2014/main" val="1058753447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150445344"/>
                    </a:ext>
                  </a:extLst>
                </a:gridCol>
                <a:gridCol w="6373861">
                  <a:extLst>
                    <a:ext uri="{9D8B030D-6E8A-4147-A177-3AD203B41FA5}">
                      <a16:colId xmlns:a16="http://schemas.microsoft.com/office/drawing/2014/main" val="351321926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/>
                        <a:t>탈착時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Groove</a:t>
                      </a:r>
                      <a:r>
                        <a:rPr lang="ko-KR" altLang="en-US" sz="1000" b="0" baseline="0" dirty="0" smtClean="0"/>
                        <a:t>에 손상을 입힐 수 있는 </a:t>
                      </a:r>
                      <a:r>
                        <a:rPr lang="ko-KR" altLang="en-US" sz="1000" b="0" dirty="0" smtClean="0"/>
                        <a:t>금속으로 이루어진 </a:t>
                      </a:r>
                      <a:r>
                        <a:rPr lang="en-US" altLang="ko-KR" sz="1000" b="0" dirty="0" smtClean="0"/>
                        <a:t>Tool (</a:t>
                      </a:r>
                      <a:r>
                        <a:rPr lang="ko-KR" altLang="en-US" sz="1000" b="0" dirty="0" smtClean="0"/>
                        <a:t>일자 드라이버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송곳 등</a:t>
                      </a:r>
                      <a:r>
                        <a:rPr lang="en-US" altLang="ko-KR" sz="1000" b="0" dirty="0" smtClean="0"/>
                        <a:t>) </a:t>
                      </a:r>
                      <a:r>
                        <a:rPr lang="ko-KR" altLang="en-US" sz="1000" b="0" dirty="0" smtClean="0"/>
                        <a:t>사용 금지</a:t>
                      </a:r>
                      <a:r>
                        <a:rPr lang="en-US" altLang="ko-KR" sz="1000" b="0" dirty="0" smtClean="0"/>
                        <a:t>.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1335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2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/>
                        <a:t>장착前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Groove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 smtClean="0"/>
                        <a:t>&amp;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 smtClean="0"/>
                        <a:t>O-Ring </a:t>
                      </a:r>
                      <a:r>
                        <a:rPr lang="ko-KR" altLang="en-US" sz="1000" b="0" dirty="0" smtClean="0"/>
                        <a:t>접촉면 클리닝 실시</a:t>
                      </a:r>
                      <a:r>
                        <a:rPr lang="en-US" altLang="ko-KR" sz="1000" b="0" dirty="0" smtClean="0"/>
                        <a:t>.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9471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3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/>
                        <a:t>장착時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① 뒤틀림 확인  ②</a:t>
                      </a:r>
                      <a:r>
                        <a:rPr lang="en-US" altLang="ko-KR" sz="1000" b="0" dirty="0" smtClean="0"/>
                        <a:t> </a:t>
                      </a:r>
                      <a:r>
                        <a:rPr lang="ko-KR" altLang="en-US" sz="1000" b="0" dirty="0" smtClean="0"/>
                        <a:t>과도한 스트레스 금지</a:t>
                      </a:r>
                      <a:r>
                        <a:rPr lang="en-US" altLang="ko-KR" sz="1000" b="0" dirty="0" smtClean="0"/>
                        <a:t>. (</a:t>
                      </a:r>
                      <a:r>
                        <a:rPr lang="ko-KR" altLang="en-US" sz="1000" b="0" dirty="0" smtClean="0"/>
                        <a:t>예 </a:t>
                      </a:r>
                      <a:r>
                        <a:rPr lang="en-US" altLang="ko-KR" sz="1000" b="0" dirty="0" smtClean="0"/>
                        <a:t>: </a:t>
                      </a:r>
                      <a:r>
                        <a:rPr lang="ko-KR" altLang="en-US" sz="1000" b="0" dirty="0" smtClean="0"/>
                        <a:t>수월한 장착을 위하여 오링을 늘리는 행위</a:t>
                      </a:r>
                      <a:r>
                        <a:rPr lang="en-US" altLang="ko-KR" sz="1000" b="0" dirty="0" smtClean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9368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장착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16452" y="721102"/>
            <a:ext cx="8962084" cy="5732234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i="1" u="sng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2000" y="4725144"/>
            <a:ext cx="1810710" cy="36004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i="1" dirty="0" smtClean="0">
                <a:solidFill>
                  <a:srgbClr val="FFFF00"/>
                </a:solidFill>
              </a:rPr>
              <a:t>유의점</a:t>
            </a:r>
            <a:endParaRPr lang="en-US" altLang="ko-KR" sz="1200" b="1" i="1" dirty="0" smtClean="0">
              <a:solidFill>
                <a:srgbClr val="FFFF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1010" y="908720"/>
            <a:ext cx="1810710" cy="36004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i="1" dirty="0" smtClean="0">
                <a:solidFill>
                  <a:srgbClr val="FFFF00"/>
                </a:solidFill>
              </a:rPr>
              <a:t>장착 방법</a:t>
            </a:r>
            <a:endParaRPr lang="en-US" altLang="ko-KR" sz="1200" b="1" i="1" dirty="0" smtClean="0">
              <a:solidFill>
                <a:srgbClr val="FFFF00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41010" y="1412776"/>
            <a:ext cx="8723478" cy="3024336"/>
            <a:chOff x="241010" y="1628800"/>
            <a:chExt cx="8723478" cy="3024336"/>
          </a:xfrm>
        </p:grpSpPr>
        <p:grpSp>
          <p:nvGrpSpPr>
            <p:cNvPr id="41" name="그룹 40"/>
            <p:cNvGrpSpPr/>
            <p:nvPr/>
          </p:nvGrpSpPr>
          <p:grpSpPr>
            <a:xfrm>
              <a:off x="346406" y="3389720"/>
              <a:ext cx="8501418" cy="975384"/>
              <a:chOff x="346406" y="1772816"/>
              <a:chExt cx="8501418" cy="975384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346406" y="1774501"/>
                <a:ext cx="1944216" cy="97369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smtClean="0"/>
                  <a:t>제품 포장지 및 라벨의  재질 정보 </a:t>
                </a:r>
                <a:r>
                  <a:rPr lang="en-US" altLang="ko-KR" sz="1000" dirty="0" smtClean="0"/>
                  <a:t>(Code, </a:t>
                </a:r>
                <a:r>
                  <a:rPr lang="ko-KR" altLang="en-US" sz="1000" dirty="0" err="1" smtClean="0"/>
                  <a:t>품번</a:t>
                </a:r>
                <a:r>
                  <a:rPr lang="en-US" altLang="ko-KR" sz="1000" dirty="0" smtClean="0"/>
                  <a:t>, </a:t>
                </a:r>
                <a:r>
                  <a:rPr lang="ko-KR" altLang="en-US" sz="1000" dirty="0" smtClean="0"/>
                  <a:t>규격</a:t>
                </a:r>
                <a:r>
                  <a:rPr lang="en-US" altLang="ko-KR" sz="1000" dirty="0" smtClean="0"/>
                  <a:t>) </a:t>
                </a:r>
                <a:r>
                  <a:rPr lang="ko-KR" altLang="en-US" sz="1000" dirty="0" smtClean="0"/>
                  <a:t>확인</a:t>
                </a:r>
                <a:endParaRPr lang="ko-KR" altLang="en-US" sz="1000" dirty="0"/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2532140" y="1774502"/>
                <a:ext cx="1944216" cy="973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smtClean="0"/>
                  <a:t>개봉 후 표면 상태</a:t>
                </a:r>
                <a:r>
                  <a:rPr lang="en-US" altLang="ko-KR" sz="1000" dirty="0" smtClean="0"/>
                  <a:t>, </a:t>
                </a:r>
                <a:r>
                  <a:rPr lang="ko-KR" altLang="en-US" sz="1000" dirty="0" err="1" smtClean="0"/>
                  <a:t>규격등</a:t>
                </a:r>
                <a:r>
                  <a:rPr lang="ko-KR" altLang="en-US" sz="1000" dirty="0" smtClean="0"/>
                  <a:t> 실물 확인 </a:t>
                </a:r>
                <a:r>
                  <a:rPr lang="en-US" altLang="ko-KR" sz="1000" dirty="0" smtClean="0"/>
                  <a:t>(Scratch)</a:t>
                </a:r>
                <a:endParaRPr lang="ko-KR" altLang="en-US" sz="1000" dirty="0"/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4717874" y="1772816"/>
                <a:ext cx="1944216" cy="97538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smtClean="0"/>
                  <a:t>뒤틀림</a:t>
                </a:r>
                <a:r>
                  <a:rPr lang="en-US" altLang="ko-KR" sz="1000" dirty="0" smtClean="0"/>
                  <a:t>,</a:t>
                </a:r>
                <a:r>
                  <a:rPr lang="ko-KR" altLang="en-US" sz="1000" dirty="0" smtClean="0"/>
                  <a:t> 꼬임 제거 작업</a:t>
                </a:r>
                <a:endParaRPr lang="en-US" altLang="ko-KR" sz="1000" dirty="0" smtClean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0" dirty="0" smtClean="0"/>
                  <a:t>(</a:t>
                </a:r>
                <a:r>
                  <a:rPr lang="ko-KR" altLang="en-US" sz="1000" dirty="0" smtClean="0"/>
                  <a:t>펼쳤을 時 원형 유지</a:t>
                </a:r>
                <a:r>
                  <a:rPr lang="en-US" altLang="ko-KR" sz="1000" dirty="0" smtClean="0"/>
                  <a:t>)</a:t>
                </a:r>
                <a:endParaRPr lang="ko-KR" altLang="en-US" sz="1000" dirty="0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6903608" y="1772817"/>
                <a:ext cx="1944216" cy="97538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0" dirty="0" smtClean="0"/>
                  <a:t>12&gt;6&gt;9&gt;3&gt;11&gt;5&gt;1&gt;7</a:t>
                </a:r>
                <a:r>
                  <a:rPr lang="ko-KR" altLang="en-US" sz="1000" dirty="0" smtClean="0"/>
                  <a:t>시 방향으로 삽입 후 평탄화 작업 실시</a:t>
                </a:r>
                <a:endParaRPr lang="ko-KR" altLang="en-US" sz="1000" dirty="0"/>
              </a:p>
            </p:txBody>
          </p:sp>
          <p:sp>
            <p:nvSpPr>
              <p:cNvPr id="65" name="오른쪽 화살표 64"/>
              <p:cNvSpPr/>
              <p:nvPr/>
            </p:nvSpPr>
            <p:spPr>
              <a:xfrm>
                <a:off x="2195736" y="2132856"/>
                <a:ext cx="432048" cy="288032"/>
              </a:xfrm>
              <a:prstGeom prst="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/>
              </a:p>
            </p:txBody>
          </p:sp>
          <p:sp>
            <p:nvSpPr>
              <p:cNvPr id="66" name="오른쪽 화살표 65"/>
              <p:cNvSpPr/>
              <p:nvPr/>
            </p:nvSpPr>
            <p:spPr>
              <a:xfrm>
                <a:off x="4381470" y="2152604"/>
                <a:ext cx="432048" cy="288032"/>
              </a:xfrm>
              <a:prstGeom prst="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/>
              </a:p>
            </p:txBody>
          </p:sp>
          <p:sp>
            <p:nvSpPr>
              <p:cNvPr id="67" name="오른쪽 화살표 66"/>
              <p:cNvSpPr/>
              <p:nvPr/>
            </p:nvSpPr>
            <p:spPr>
              <a:xfrm>
                <a:off x="6561422" y="2113217"/>
                <a:ext cx="432048" cy="288032"/>
              </a:xfrm>
              <a:prstGeom prst="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77431" y="1812527"/>
              <a:ext cx="1682165" cy="1260000"/>
              <a:chOff x="477431" y="1812527"/>
              <a:chExt cx="1682165" cy="1260000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31" y="1812527"/>
                <a:ext cx="1682165" cy="1260000"/>
              </a:xfrm>
              <a:prstGeom prst="rect">
                <a:avLst/>
              </a:prstGeom>
            </p:spPr>
          </p:pic>
          <p:sp>
            <p:nvSpPr>
              <p:cNvPr id="60" name="직사각형 59"/>
              <p:cNvSpPr/>
              <p:nvPr/>
            </p:nvSpPr>
            <p:spPr>
              <a:xfrm>
                <a:off x="841080" y="2446766"/>
                <a:ext cx="1005831" cy="353873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508" y="1810841"/>
              <a:ext cx="1680000" cy="1260000"/>
            </a:xfrm>
            <a:prstGeom prst="rect">
              <a:avLst/>
            </a:prstGeom>
          </p:spPr>
        </p:pic>
        <p:grpSp>
          <p:nvGrpSpPr>
            <p:cNvPr id="44" name="그룹 43"/>
            <p:cNvGrpSpPr/>
            <p:nvPr/>
          </p:nvGrpSpPr>
          <p:grpSpPr>
            <a:xfrm>
              <a:off x="4857420" y="1810841"/>
              <a:ext cx="1704002" cy="1263950"/>
              <a:chOff x="4857420" y="1810841"/>
              <a:chExt cx="1704002" cy="1263950"/>
            </a:xfrm>
          </p:grpSpPr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7420" y="1810841"/>
                <a:ext cx="961237" cy="720000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0185" y="2354791"/>
                <a:ext cx="961237" cy="720000"/>
              </a:xfrm>
              <a:prstGeom prst="rect">
                <a:avLst/>
              </a:prstGeom>
            </p:spPr>
          </p:pic>
          <p:sp>
            <p:nvSpPr>
              <p:cNvPr id="58" name="굽은 화살표 57"/>
              <p:cNvSpPr/>
              <p:nvPr/>
            </p:nvSpPr>
            <p:spPr>
              <a:xfrm rot="10800000" flipH="1">
                <a:off x="5220071" y="2559245"/>
                <a:ext cx="320965" cy="376613"/>
              </a:xfrm>
              <a:prstGeom prst="ben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241010" y="1628800"/>
              <a:ext cx="8723478" cy="3024336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7061054" y="1795091"/>
              <a:ext cx="1629324" cy="1275750"/>
              <a:chOff x="7061054" y="1795091"/>
              <a:chExt cx="1629324" cy="1275750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5716" y="1810841"/>
                <a:ext cx="1260000" cy="1260000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783956" y="1795091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①</a:t>
                </a:r>
                <a:endParaRPr lang="ko-KR" altLang="en-US" sz="12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798772" y="2867657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②</a:t>
                </a:r>
                <a:endParaRPr lang="ko-KR" altLang="en-US" sz="12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061054" y="2340959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③</a:t>
                </a:r>
                <a:endParaRPr lang="ko-KR" altLang="en-US" sz="12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536490" y="2341238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④</a:t>
                </a:r>
                <a:endParaRPr lang="ko-KR" altLang="en-US" sz="12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209768" y="1976941"/>
                <a:ext cx="2308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⑤</a:t>
                </a:r>
                <a:endParaRPr lang="ko-KR" altLang="en-US" sz="12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316959" y="1954977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⑦</a:t>
                </a:r>
                <a:endParaRPr lang="ko-KR" altLang="en-US" sz="12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8351828" y="2680521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⑥</a:t>
                </a:r>
                <a:endParaRPr lang="ko-KR" altLang="en-US" sz="12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7219707" y="2680674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⑧</a:t>
                </a:r>
                <a:endParaRPr lang="ko-KR" altLang="en-US" sz="1200" dirty="0"/>
              </a:p>
            </p:txBody>
          </p:sp>
        </p:grpSp>
      </p:grpSp>
      <p:graphicFrame>
        <p:nvGraphicFramePr>
          <p:cNvPr id="5" name="개체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715914"/>
              </p:ext>
            </p:extLst>
          </p:nvPr>
        </p:nvGraphicFramePr>
        <p:xfrm>
          <a:off x="2089046" y="865610"/>
          <a:ext cx="914400" cy="60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" name="프레젠테이션" showAsIcon="1" r:id="rId8" imgW="914400" imgH="771480" progId="PowerPoint.Show.12">
                  <p:embed/>
                </p:oleObj>
              </mc:Choice>
              <mc:Fallback>
                <p:oleObj name="프레젠테이션" showAsIcon="1" r:id="rId8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89046" y="865610"/>
                        <a:ext cx="914400" cy="602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직사각형 67"/>
          <p:cNvSpPr/>
          <p:nvPr/>
        </p:nvSpPr>
        <p:spPr>
          <a:xfrm>
            <a:off x="2274917" y="791902"/>
            <a:ext cx="496883" cy="586369"/>
          </a:xfrm>
          <a:prstGeom prst="rect">
            <a:avLst/>
          </a:prstGeom>
          <a:noFill/>
          <a:ln w="25400" cmpd="dbl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16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252000" y="18000"/>
            <a:ext cx="7992408" cy="674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b="1" kern="1200" spc="-15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49000">
                      <a:srgbClr val="0070C0"/>
                    </a:gs>
                    <a:gs pos="50000">
                      <a:schemeClr val="tx2">
                        <a:lumMod val="75000"/>
                      </a:scheme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504" y="844482"/>
            <a:ext cx="1620000" cy="42423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선행 검토</a:t>
            </a:r>
            <a:endParaRPr lang="ko-KR" altLang="en-US" sz="1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979712" y="836713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선행 검토의 예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1. (Compound Data Sheet)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선행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검토의 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2. (Score Card)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727504" y="105271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775576"/>
              </p:ext>
            </p:extLst>
          </p:nvPr>
        </p:nvGraphicFramePr>
        <p:xfrm>
          <a:off x="2373598" y="1281200"/>
          <a:ext cx="6230849" cy="214779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06314">
                  <a:extLst>
                    <a:ext uri="{9D8B030D-6E8A-4147-A177-3AD203B41FA5}">
                      <a16:colId xmlns:a16="http://schemas.microsoft.com/office/drawing/2014/main" val="3376860050"/>
                    </a:ext>
                  </a:extLst>
                </a:gridCol>
                <a:gridCol w="964907">
                  <a:extLst>
                    <a:ext uri="{9D8B030D-6E8A-4147-A177-3AD203B41FA5}">
                      <a16:colId xmlns:a16="http://schemas.microsoft.com/office/drawing/2014/main" val="2911703571"/>
                    </a:ext>
                  </a:extLst>
                </a:gridCol>
                <a:gridCol w="964907">
                  <a:extLst>
                    <a:ext uri="{9D8B030D-6E8A-4147-A177-3AD203B41FA5}">
                      <a16:colId xmlns:a16="http://schemas.microsoft.com/office/drawing/2014/main" val="1117151972"/>
                    </a:ext>
                  </a:extLst>
                </a:gridCol>
                <a:gridCol w="964907">
                  <a:extLst>
                    <a:ext uri="{9D8B030D-6E8A-4147-A177-3AD203B41FA5}">
                      <a16:colId xmlns:a16="http://schemas.microsoft.com/office/drawing/2014/main" val="2042602093"/>
                    </a:ext>
                  </a:extLst>
                </a:gridCol>
                <a:gridCol w="964907">
                  <a:extLst>
                    <a:ext uri="{9D8B030D-6E8A-4147-A177-3AD203B41FA5}">
                      <a16:colId xmlns:a16="http://schemas.microsoft.com/office/drawing/2014/main" val="3434865448"/>
                    </a:ext>
                  </a:extLst>
                </a:gridCol>
                <a:gridCol w="964907">
                  <a:extLst>
                    <a:ext uri="{9D8B030D-6E8A-4147-A177-3AD203B41FA5}">
                      <a16:colId xmlns:a16="http://schemas.microsoft.com/office/drawing/2014/main" val="2087727952"/>
                    </a:ext>
                  </a:extLst>
                </a:gridCol>
              </a:tblGrid>
              <a:tr h="210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TEST CODE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u="none" strike="noStrike" dirty="0" smtClean="0">
                          <a:solidFill>
                            <a:srgbClr val="0000FF"/>
                          </a:solidFill>
                          <a:effectLst/>
                        </a:rPr>
                        <a:t>A-01</a:t>
                      </a:r>
                    </a:p>
                    <a:p>
                      <a:pPr algn="ctr" fontAlgn="ctr"/>
                      <a:r>
                        <a:rPr lang="en-US" sz="6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(Ref.)</a:t>
                      </a:r>
                      <a:endParaRPr lang="en-US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A-02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A-03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A-04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A-05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408190012"/>
                  </a:ext>
                </a:extLst>
              </a:tr>
              <a:tr h="2101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Compound Name (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재질명</a:t>
                      </a:r>
                      <a:r>
                        <a:rPr lang="en-US" altLang="ko-KR" sz="600" u="none" strike="noStrike" dirty="0">
                          <a:effectLst/>
                        </a:rPr>
                        <a:t>)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u="none" strike="noStrike" dirty="0" err="1">
                          <a:solidFill>
                            <a:srgbClr val="0000FF"/>
                          </a:solidFill>
                          <a:effectLst/>
                        </a:rPr>
                        <a:t>Kalrez</a:t>
                      </a:r>
                      <a:r>
                        <a:rPr lang="en-US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/>
                      </a:r>
                      <a:br>
                        <a:rPr lang="en-US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en-US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9500</a:t>
                      </a:r>
                      <a:endParaRPr lang="en-US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Kalrez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9100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Kalrez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9600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Chemraz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547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CoreRes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KI-100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2844518907"/>
                  </a:ext>
                </a:extLst>
              </a:tr>
              <a:tr h="219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Color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Brown</a:t>
                      </a:r>
                      <a:endParaRPr lang="en-US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Amber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Translucent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Brown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Translucent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Brown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 smtClean="0">
                          <a:effectLst/>
                        </a:rPr>
                        <a:t>Amber</a:t>
                      </a:r>
                    </a:p>
                    <a:p>
                      <a:pPr algn="ctr" fontAlgn="ctr"/>
                      <a:r>
                        <a:rPr lang="en-US" sz="600" u="none" strike="noStrike" dirty="0" smtClean="0">
                          <a:effectLst/>
                        </a:rPr>
                        <a:t>Translucent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102710918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 err="1">
                          <a:effectLst/>
                        </a:rPr>
                        <a:t>Polmer</a:t>
                      </a:r>
                      <a:r>
                        <a:rPr lang="en-US" sz="600" u="none" strike="noStrike" dirty="0">
                          <a:effectLst/>
                        </a:rPr>
                        <a:t> Type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FFKM</a:t>
                      </a:r>
                      <a:endParaRPr lang="en-US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FFKM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FFKM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FFKM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FFKM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86790084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Hardness        (Shore A)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75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979406260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Tensile Strength   (</a:t>
                      </a:r>
                      <a:r>
                        <a:rPr lang="en-US" sz="600" u="none" strike="noStrike" dirty="0" err="1">
                          <a:effectLst/>
                        </a:rPr>
                        <a:t>Mpa</a:t>
                      </a:r>
                      <a:r>
                        <a:rPr lang="en-US" sz="600" u="none" strike="noStrike" dirty="0">
                          <a:effectLst/>
                        </a:rPr>
                        <a:t>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17.5 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13.8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13.4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15.0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15.4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2104666137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Elongation   (%)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233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203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280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3719646739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Modulus 100%   (</a:t>
                      </a:r>
                      <a:r>
                        <a:rPr lang="en-US" sz="600" u="none" strike="noStrike" dirty="0" err="1">
                          <a:effectLst/>
                        </a:rPr>
                        <a:t>Mpa</a:t>
                      </a:r>
                      <a:r>
                        <a:rPr lang="en-US" sz="600" u="none" strike="noStrike" dirty="0">
                          <a:effectLst/>
                        </a:rPr>
                        <a:t>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9.5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4.8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4.8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3.3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3392963371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Compression Set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ASTM D395 </a:t>
                      </a:r>
                      <a:r>
                        <a:rPr lang="en-US" sz="600" u="none" strike="noStrike" dirty="0" smtClean="0">
                          <a:effectLst/>
                        </a:rPr>
                        <a:t>(Test Sheet,</a:t>
                      </a:r>
                      <a:r>
                        <a:rPr lang="en-US" sz="600" u="none" strike="noStrike" baseline="0" dirty="0" smtClean="0">
                          <a:effectLst/>
                        </a:rPr>
                        <a:t> 25% Compression</a:t>
                      </a:r>
                      <a:r>
                        <a:rPr lang="en-US" sz="600" u="none" strike="noStrike" dirty="0" smtClean="0">
                          <a:effectLst/>
                        </a:rPr>
                        <a:t> </a:t>
                      </a:r>
                      <a:r>
                        <a:rPr lang="en-US" sz="600" u="none" strike="noStrike" dirty="0">
                          <a:effectLst/>
                        </a:rPr>
                        <a:t>&amp; ASTM D412 (AS568A-214 O-ring, 25% Compression)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40653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               72hrs@200°C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20.0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18.0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15.0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11.0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13.0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3320041399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         72hrs@300°C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-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-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3740437220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Max. Serv. Temp.   (°C)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310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300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66428475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788538" y="1268714"/>
            <a:ext cx="936104" cy="216028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28143"/>
              </p:ext>
            </p:extLst>
          </p:nvPr>
        </p:nvGraphicFramePr>
        <p:xfrm>
          <a:off x="2373598" y="3933057"/>
          <a:ext cx="6230848" cy="230425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9823">
                  <a:extLst>
                    <a:ext uri="{9D8B030D-6E8A-4147-A177-3AD203B41FA5}">
                      <a16:colId xmlns:a16="http://schemas.microsoft.com/office/drawing/2014/main" val="2580610813"/>
                    </a:ext>
                  </a:extLst>
                </a:gridCol>
                <a:gridCol w="347714">
                  <a:extLst>
                    <a:ext uri="{9D8B030D-6E8A-4147-A177-3AD203B41FA5}">
                      <a16:colId xmlns:a16="http://schemas.microsoft.com/office/drawing/2014/main" val="3502751174"/>
                    </a:ext>
                  </a:extLst>
                </a:gridCol>
                <a:gridCol w="695429">
                  <a:extLst>
                    <a:ext uri="{9D8B030D-6E8A-4147-A177-3AD203B41FA5}">
                      <a16:colId xmlns:a16="http://schemas.microsoft.com/office/drawing/2014/main" val="920627812"/>
                    </a:ext>
                  </a:extLst>
                </a:gridCol>
                <a:gridCol w="521572">
                  <a:extLst>
                    <a:ext uri="{9D8B030D-6E8A-4147-A177-3AD203B41FA5}">
                      <a16:colId xmlns:a16="http://schemas.microsoft.com/office/drawing/2014/main" val="4086019736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2885369410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1641947022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1838493289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1628001422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3885959338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3245159124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2313256128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541253784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2428738132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4267100432"/>
                    </a:ext>
                  </a:extLst>
                </a:gridCol>
              </a:tblGrid>
              <a:tr h="20451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비교 항목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가중치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점수 및 배점</a:t>
                      </a:r>
                      <a:endParaRPr lang="ko-KR" altLang="en-US" sz="8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960541"/>
                  </a:ext>
                </a:extLst>
              </a:tr>
              <a:tr h="136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KSM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GT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INNORES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751280"/>
                  </a:ext>
                </a:extLst>
              </a:tr>
              <a:tr h="2661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Kalrez</a:t>
                      </a: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9500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Kalrez</a:t>
                      </a:r>
                      <a:b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9100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Kalrez</a:t>
                      </a: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9600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Chemraz</a:t>
                      </a: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547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CoreRes</a:t>
                      </a: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KI-100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22145"/>
                  </a:ext>
                </a:extLst>
              </a:tr>
              <a:tr h="1197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배점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배점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배점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배점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배점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094229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smtClean="0">
                          <a:effectLst/>
                        </a:rPr>
                        <a:t>성    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vert="eaVert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Tensile Strength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7524582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Modulus 100%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0.15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1127356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200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℃ </a:t>
                      </a:r>
                      <a:r>
                        <a:rPr lang="en-US" altLang="ko-KR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C.Set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0.20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8937760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Max Temp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0.10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6748288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smtClean="0">
                          <a:effectLst/>
                        </a:rPr>
                        <a:t>서  비  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vert="eaVert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Cost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0.30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0226653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Delivery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0.05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1556307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Technical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Skills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0.05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3142367"/>
                  </a:ext>
                </a:extLst>
              </a:tr>
              <a:tr h="1972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</a:rPr>
                        <a:t>종합 점수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82.5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74.9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73.8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86.4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716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45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980728"/>
            <a:ext cx="230397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</a:t>
            </a:r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평가</a:t>
            </a:r>
            <a:endParaRPr lang="ko-KR" altLang="en-US" sz="1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3528" y="4679553"/>
            <a:ext cx="230397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내구성 평가</a:t>
            </a:r>
            <a:endParaRPr lang="ko-KR" altLang="en-US" sz="1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364353"/>
              </p:ext>
            </p:extLst>
          </p:nvPr>
        </p:nvGraphicFramePr>
        <p:xfrm>
          <a:off x="323527" y="1484784"/>
          <a:ext cx="8496945" cy="3053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550936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8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평가</a:t>
                      </a:r>
                      <a:r>
                        <a:rPr lang="en-US" sz="8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Item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800" b="1" kern="0" dirty="0" smtClean="0">
                          <a:effectLst/>
                        </a:rPr>
                        <a:t>평가 방법</a:t>
                      </a:r>
                      <a:r>
                        <a:rPr lang="en-US" altLang="ko-KR" sz="800" b="1" kern="0" dirty="0" smtClean="0">
                          <a:effectLst/>
                        </a:rPr>
                        <a:t> </a:t>
                      </a:r>
                      <a:r>
                        <a:rPr lang="ko-KR" altLang="en-US" sz="800" b="1" kern="0" dirty="0" smtClean="0">
                          <a:effectLst/>
                        </a:rPr>
                        <a:t>및</a:t>
                      </a:r>
                      <a:r>
                        <a:rPr lang="en-US" altLang="ko-KR" sz="800" b="1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800" b="1" kern="0" baseline="0" dirty="0" smtClean="0">
                          <a:effectLst/>
                        </a:rPr>
                        <a:t>근거</a:t>
                      </a:r>
                      <a:endParaRPr lang="ko-KR" altLang="ko-KR" sz="800" b="1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Spec.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9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내열성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방법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</a:rPr>
                        <a:t>O-Ring </a:t>
                      </a:r>
                      <a:r>
                        <a:rPr lang="ko-KR" altLang="ko-KR" sz="800" b="1" kern="100" dirty="0" smtClean="0">
                          <a:effectLst/>
                          <a:latin typeface="+mn-ea"/>
                          <a:ea typeface="+mn-ea"/>
                        </a:rPr>
                        <a:t>탄화 온도 측정</a:t>
                      </a: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무게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ko-KR" sz="800" b="1" kern="100" dirty="0" smtClean="0">
                          <a:effectLst/>
                          <a:latin typeface="+mn-ea"/>
                          <a:ea typeface="+mn-ea"/>
                        </a:rPr>
                        <a:t>±</a:t>
                      </a: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0.5% </a:t>
                      </a:r>
                      <a:r>
                        <a:rPr lang="ko-KR" sz="800" b="1" kern="100" dirty="0" smtClean="0">
                          <a:effectLst/>
                          <a:latin typeface="+mn-ea"/>
                          <a:ea typeface="+mn-ea"/>
                        </a:rPr>
                        <a:t>미만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 / </a:t>
                      </a:r>
                      <a:r>
                        <a:rPr lang="ko-KR" sz="800" b="1" kern="100" dirty="0" smtClean="0">
                          <a:effectLst/>
                          <a:latin typeface="+mn-ea"/>
                          <a:ea typeface="+mn-ea"/>
                        </a:rPr>
                        <a:t>경도</a:t>
                      </a: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±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근거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내열성이 충족하지 못할 경우 시간이 지남에 따라 늘어 붙어 진동이나 </a:t>
                      </a:r>
                      <a:r>
                        <a:rPr lang="en-US" altLang="ko-KR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maint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시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Issue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가 </a:t>
                      </a:r>
                      <a:r>
                        <a:rPr lang="ko-KR" altLang="en-US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될수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있음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439202"/>
                  </a:ext>
                </a:extLst>
              </a:tr>
              <a:tr h="23229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1" kern="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내식성</a:t>
                      </a:r>
                      <a:r>
                        <a:rPr lang="ko-KR" sz="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8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평가</a:t>
                      </a:r>
                      <a:r>
                        <a:rPr lang="en-US" altLang="ko-KR" sz="8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8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NF3, ClF3)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방법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Clean 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연속 진행에 따른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 O-Ring </a:t>
                      </a:r>
                      <a:r>
                        <a:rPr lang="ko-KR" sz="800" b="1" kern="100" dirty="0" err="1" smtClean="0">
                          <a:effectLst/>
                          <a:latin typeface="+mn-ea"/>
                          <a:ea typeface="+mn-ea"/>
                        </a:rPr>
                        <a:t>영향성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표면 및 경도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무게변화 측정</a:t>
                      </a: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무게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ko-KR" sz="800" b="1" kern="100" dirty="0" smtClean="0">
                          <a:effectLst/>
                          <a:latin typeface="+mn-ea"/>
                          <a:ea typeface="+mn-ea"/>
                        </a:rPr>
                        <a:t>±</a:t>
                      </a: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0.5% </a:t>
                      </a: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</a:rPr>
                        <a:t>미만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 / </a:t>
                      </a:r>
                      <a:r>
                        <a:rPr lang="ko-KR" sz="800" b="1" kern="100" dirty="0" smtClean="0">
                          <a:effectLst/>
                          <a:latin typeface="+mn-ea"/>
                          <a:ea typeface="+mn-ea"/>
                        </a:rPr>
                        <a:t>경도</a:t>
                      </a: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±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근거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Fluorine Gas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800" b="1" kern="100" baseline="0" dirty="0" err="1" smtClean="0">
                          <a:effectLst/>
                          <a:latin typeface="+mn-ea"/>
                          <a:ea typeface="+mn-ea"/>
                        </a:rPr>
                        <a:t>식각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</a:rPr>
                        <a:t> 및 경도 변화가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O-Ring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Leak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</a:rPr>
                        <a:t>와 수명에 큰 영향을 미침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en-US" sz="800" b="1" kern="10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828325"/>
                  </a:ext>
                </a:extLst>
              </a:tr>
              <a:tr h="23229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Plasma</a:t>
                      </a:r>
                      <a:r>
                        <a:rPr lang="en-US" sz="800" b="1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800" b="1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영향성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방법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Plasma 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연속 진행에 따른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 O-Ring </a:t>
                      </a:r>
                      <a:r>
                        <a:rPr lang="ko-KR" sz="800" b="1" kern="100" dirty="0" err="1">
                          <a:effectLst/>
                          <a:latin typeface="+mn-ea"/>
                          <a:ea typeface="+mn-ea"/>
                        </a:rPr>
                        <a:t>영향성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표면 및 경도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무게변화 측정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경도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sz="800" b="1" kern="100" dirty="0" smtClean="0">
                          <a:effectLst/>
                          <a:latin typeface="+mn-ea"/>
                          <a:ea typeface="+mn-ea"/>
                        </a:rPr>
                        <a:t>±</a:t>
                      </a: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근거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</a:rPr>
                        <a:t>Plasma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800" b="1" kern="100" baseline="0" dirty="0" err="1" smtClean="0">
                          <a:effectLst/>
                          <a:latin typeface="+mn-ea"/>
                          <a:ea typeface="+mn-ea"/>
                        </a:rPr>
                        <a:t>식각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</a:rPr>
                        <a:t> 및 경도 변화가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O-Ring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Leak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</a:rPr>
                        <a:t>와 수명에 큰 영향을 미침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125582"/>
                  </a:ext>
                </a:extLst>
              </a:tr>
              <a:tr h="23229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경도변화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방법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sz="800" b="1" kern="100" dirty="0" smtClean="0">
                          <a:effectLst/>
                          <a:latin typeface="+mn-ea"/>
                          <a:ea typeface="+mn-ea"/>
                        </a:rPr>
                        <a:t>초기 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경도대비 </a:t>
                      </a:r>
                      <a:r>
                        <a:rPr lang="ko-KR" sz="800" b="1" kern="100" dirty="0" err="1">
                          <a:effectLst/>
                          <a:latin typeface="+mn-ea"/>
                          <a:ea typeface="+mn-ea"/>
                        </a:rPr>
                        <a:t>변화량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800" b="1" kern="100" dirty="0" smtClean="0">
                          <a:effectLst/>
                          <a:latin typeface="+mn-ea"/>
                          <a:ea typeface="+mn-ea"/>
                        </a:rPr>
                        <a:t>측정</a:t>
                      </a: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sz="800" b="1" kern="100" dirty="0" err="1" smtClean="0">
                          <a:effectLst/>
                          <a:latin typeface="+mn-ea"/>
                          <a:ea typeface="+mn-ea"/>
                        </a:rPr>
                        <a:t>내식성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Plasma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내열성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±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근거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74315"/>
                  </a:ext>
                </a:extLst>
              </a:tr>
              <a:tr h="23229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TGA </a:t>
                      </a:r>
                      <a:r>
                        <a:rPr lang="ko-KR" sz="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분석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방법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800" b="1" kern="100" dirty="0" smtClean="0">
                          <a:effectLst/>
                          <a:latin typeface="+mn-ea"/>
                          <a:ea typeface="+mn-ea"/>
                        </a:rPr>
                        <a:t>O-Ring 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열분해 온도 분석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Ref. </a:t>
                      </a: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</a:rPr>
                        <a:t>및 사용온도 대비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근거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927211"/>
                  </a:ext>
                </a:extLst>
              </a:tr>
              <a:tr h="23229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C-SET </a:t>
                      </a:r>
                      <a:r>
                        <a:rPr lang="ko-KR" sz="800" b="1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분석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방법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sz="800" b="1" kern="100" dirty="0" smtClean="0">
                          <a:effectLst/>
                          <a:latin typeface="+mn-ea"/>
                          <a:ea typeface="+mn-ea"/>
                        </a:rPr>
                        <a:t>특정 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온도에서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 O-Ring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을</a:t>
                      </a:r>
                      <a:r>
                        <a:rPr lang="en-US" sz="800" b="1" kern="100" dirty="0">
                          <a:effectLst/>
                          <a:latin typeface="+mn-ea"/>
                          <a:ea typeface="+mn-ea"/>
                        </a:rPr>
                        <a:t> Squeeze </a:t>
                      </a:r>
                      <a:r>
                        <a:rPr lang="ko-KR" sz="800" b="1" kern="100" dirty="0">
                          <a:effectLst/>
                          <a:latin typeface="+mn-ea"/>
                          <a:ea typeface="+mn-ea"/>
                        </a:rPr>
                        <a:t>시 복원력 측정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</a:rPr>
                        <a:t>Ref. </a:t>
                      </a: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</a:rPr>
                        <a:t>및 사용온도 대비</a:t>
                      </a:r>
                      <a:endParaRPr lang="ko-KR" alt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근거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8082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23527" y="5152238"/>
          <a:ext cx="8496944" cy="10850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6503">
                  <a:extLst>
                    <a:ext uri="{9D8B030D-6E8A-4147-A177-3AD203B41FA5}">
                      <a16:colId xmlns:a16="http://schemas.microsoft.com/office/drawing/2014/main" val="2153329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0" dirty="0">
                          <a:effectLst/>
                        </a:rPr>
                        <a:t>평가</a:t>
                      </a:r>
                      <a:r>
                        <a:rPr lang="en-US" sz="1000" b="1" kern="0" dirty="0">
                          <a:effectLst/>
                        </a:rPr>
                        <a:t> Item</a:t>
                      </a:r>
                      <a:endParaRPr lang="ko-KR" sz="10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0" dirty="0">
                          <a:effectLst/>
                        </a:rPr>
                        <a:t>평가 </a:t>
                      </a:r>
                      <a:r>
                        <a:rPr lang="ko-KR" sz="1000" b="1" kern="0" dirty="0" smtClean="0">
                          <a:effectLst/>
                        </a:rPr>
                        <a:t>방법</a:t>
                      </a:r>
                      <a:r>
                        <a:rPr lang="en-US" altLang="ko-KR" sz="1000" b="1" kern="0" dirty="0" smtClean="0">
                          <a:effectLst/>
                        </a:rPr>
                        <a:t> &amp;</a:t>
                      </a:r>
                      <a:r>
                        <a:rPr lang="en-US" altLang="ko-KR" sz="1000" b="1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1000" b="1" kern="0" baseline="0" dirty="0" smtClean="0">
                          <a:effectLst/>
                        </a:rPr>
                        <a:t>근거</a:t>
                      </a:r>
                      <a:endParaRPr lang="ko-KR" sz="10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effectLst/>
                        </a:rPr>
                        <a:t>Spec.</a:t>
                      </a:r>
                      <a:endParaRPr lang="ko-KR" sz="10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517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설비 </a:t>
                      </a:r>
                      <a:r>
                        <a:rPr lang="ko-KR" sz="1000" b="1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적용</a:t>
                      </a:r>
                      <a:r>
                        <a:rPr lang="en-US" altLang="ko-KR" sz="1000" b="1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b="1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평가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방법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ko-KR" sz="1000" b="1" kern="0" dirty="0" smtClean="0">
                          <a:effectLst/>
                          <a:latin typeface="+mn-ea"/>
                          <a:ea typeface="+mn-ea"/>
                        </a:rPr>
                        <a:t>설비에 적용하여 장기간 내구성 검증</a:t>
                      </a:r>
                      <a:r>
                        <a:rPr lang="en-US" altLang="ko-KR" sz="1000" b="1" kern="0" dirty="0" smtClean="0">
                          <a:effectLst/>
                          <a:latin typeface="+mn-ea"/>
                          <a:ea typeface="+mn-ea"/>
                        </a:rPr>
                        <a:t> (1</a:t>
                      </a:r>
                      <a:r>
                        <a:rPr lang="ko-KR" altLang="en-US" sz="1000" b="1" kern="0" dirty="0" smtClean="0"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ko-KR" altLang="ko-KR" sz="1000" b="1" kern="0" dirty="0" smtClean="0">
                          <a:effectLst/>
                          <a:latin typeface="+mn-ea"/>
                          <a:ea typeface="+mn-ea"/>
                        </a:rPr>
                        <a:t> 이상</a:t>
                      </a:r>
                      <a:r>
                        <a:rPr lang="en-US" altLang="ko-KR" sz="1000" b="1" kern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altLang="ko-KR" sz="1000" b="1" kern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ko-KR" sz="1000" b="1" kern="0" dirty="0" smtClean="0">
                          <a:effectLst/>
                          <a:latin typeface="+mn-ea"/>
                          <a:ea typeface="+mn-ea"/>
                        </a:rPr>
                        <a:t>장기간 사용에 따른</a:t>
                      </a:r>
                      <a:r>
                        <a:rPr lang="en-US" altLang="ko-KR" sz="1000" b="1" kern="0" dirty="0" smtClean="0">
                          <a:effectLst/>
                          <a:latin typeface="+mn-ea"/>
                          <a:ea typeface="+mn-ea"/>
                        </a:rPr>
                        <a:t> O-Ring </a:t>
                      </a:r>
                      <a:r>
                        <a:rPr lang="ko-KR" altLang="ko-KR" sz="1000" b="1" kern="0" dirty="0" smtClean="0">
                          <a:effectLst/>
                          <a:latin typeface="+mn-ea"/>
                          <a:ea typeface="+mn-ea"/>
                        </a:rPr>
                        <a:t>표면 변화 확인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b="1" kern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굴림"/>
                        </a:rPr>
                        <a:t>초기 상태 대비 </a:t>
                      </a:r>
                      <a:r>
                        <a:rPr lang="ko-KR" altLang="ko-KR" sz="1000" b="1" kern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굴림"/>
                        </a:rPr>
                        <a:t>유의차</a:t>
                      </a:r>
                      <a:endParaRPr lang="ko-KR" altLang="ko-KR" sz="1000" b="1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굴림"/>
                        </a:rPr>
                        <a:t>(</a:t>
                      </a:r>
                      <a:r>
                        <a:rPr lang="ko-KR" altLang="ko-KR" sz="1000" b="1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±</a:t>
                      </a:r>
                      <a:r>
                        <a:rPr lang="en-US" altLang="ko-KR" sz="1000" b="1" kern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굴림"/>
                        </a:rPr>
                        <a:t>1% </a:t>
                      </a:r>
                      <a:r>
                        <a:rPr lang="ko-KR" altLang="ko-KR" sz="1000" b="1" kern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굴림"/>
                        </a:rPr>
                        <a:t>이하</a:t>
                      </a:r>
                      <a:r>
                        <a:rPr lang="en-US" altLang="ko-KR" sz="1000" b="1" kern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굴림"/>
                        </a:rPr>
                        <a:t>)</a:t>
                      </a:r>
                      <a:endParaRPr lang="ko-KR" altLang="ko-KR" sz="1000" b="1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근거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설비 </a:t>
                      </a:r>
                      <a:r>
                        <a:rPr lang="ko-KR" altLang="en-US" sz="1000" b="1" kern="10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적용시</a:t>
                      </a:r>
                      <a:r>
                        <a:rPr lang="ko-KR" altLang="en-US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O-Ring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Life Time</a:t>
                      </a:r>
                      <a:r>
                        <a:rPr lang="ko-KR" altLang="en-US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및 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Issue </a:t>
                      </a:r>
                      <a:r>
                        <a:rPr lang="ko-KR" altLang="en-US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유형 확인 필요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984611"/>
                  </a:ext>
                </a:extLst>
              </a:tr>
            </a:tbl>
          </a:graphicData>
        </a:graphic>
      </p:graphicFrame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52000" y="18001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4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980728"/>
            <a:ext cx="230397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smtClean="0">
                <a:solidFill>
                  <a:srgbClr val="FFFF00"/>
                </a:solidFill>
              </a:rPr>
              <a:t>평가 </a:t>
            </a:r>
            <a:r>
              <a:rPr lang="en-US" altLang="ko-KR" sz="1400" b="1" i="1" dirty="0" smtClean="0">
                <a:solidFill>
                  <a:srgbClr val="FFFF00"/>
                </a:solidFill>
              </a:rPr>
              <a:t>Tool List</a:t>
            </a:r>
            <a:endParaRPr lang="ko-KR" altLang="en-US" sz="1400" b="1" i="1" dirty="0">
              <a:solidFill>
                <a:srgbClr val="FFFF00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12912"/>
              </p:ext>
            </p:extLst>
          </p:nvPr>
        </p:nvGraphicFramePr>
        <p:xfrm>
          <a:off x="323527" y="1484784"/>
          <a:ext cx="8532605" cy="46805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550936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836">
                  <a:extLst>
                    <a:ext uri="{9D8B030D-6E8A-4147-A177-3AD203B41FA5}">
                      <a16:colId xmlns:a16="http://schemas.microsoft.com/office/drawing/2014/main" val="784186102"/>
                    </a:ext>
                  </a:extLst>
                </a:gridCol>
              </a:tblGrid>
              <a:tr h="292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평가 항목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Spec.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위치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실사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경도기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내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열성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내식성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내구성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Maker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: </a:t>
                      </a:r>
                      <a:r>
                        <a:rPr lang="en-US" altLang="ko-KR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Bareiss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Name : IRHD Compact III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측정 범위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측정 두께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0.6 mm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이상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측정 방식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DIN ISO 48, ASTM D 1415, NFT 46-00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측정 단위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1~100 (0.1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단위 측정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4F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부품 개발실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고성능 저울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내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열성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내식성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내구성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Maker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: CAS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Name : CAW-320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측정 범위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최대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320g /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최소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0.1mg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표준 편차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</a:t>
                      </a:r>
                      <a:r>
                        <a:rPr lang="el-GR" altLang="ko-KR" sz="800" b="1" dirty="0" smtClean="0"/>
                        <a:t>σ</a:t>
                      </a:r>
                      <a:r>
                        <a:rPr lang="en-US" altLang="ko-KR" sz="800" b="1" baseline="0" dirty="0" smtClean="0"/>
                        <a:t> </a:t>
                      </a:r>
                      <a:r>
                        <a:rPr lang="ko-KR" altLang="en-US" sz="800" b="1" baseline="0" dirty="0" smtClean="0"/>
                        <a:t>≤ </a:t>
                      </a:r>
                      <a:r>
                        <a:rPr lang="en-US" altLang="ko-KR" sz="800" b="1" baseline="0" dirty="0" smtClean="0"/>
                        <a:t>0.15mg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사용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온도 범위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5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℃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~ 40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℃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4F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부품 개발실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두께 측정기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Compression Set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Maker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: </a:t>
                      </a:r>
                      <a:r>
                        <a:rPr lang="en-US" altLang="ko-KR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Mitutoyo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Name : </a:t>
                      </a:r>
                      <a:r>
                        <a:rPr lang="ko-KR" altLang="en-US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디지메틱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인디케이터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(543-394)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측정 범위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12.7mm (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기본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12.mm+50mm Upgrade )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분해능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0.001mm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측정압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0.4N ~ 0.7N (</a:t>
                      </a:r>
                      <a:r>
                        <a:rPr lang="ko-KR" altLang="en-US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저측정압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4F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부품 개발실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Dry</a:t>
                      </a:r>
                      <a:r>
                        <a:rPr lang="en-US" altLang="ko-KR" sz="800" b="1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Oven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Compression Set</a:t>
                      </a:r>
                      <a:endParaRPr lang="ko-KR" alt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Maker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:  </a:t>
                      </a:r>
                      <a:r>
                        <a:rPr lang="en-US" altLang="ko-KR" sz="800" b="1" kern="100" baseline="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Jeio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Tech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Name : </a:t>
                      </a:r>
                      <a:r>
                        <a:rPr lang="en-US" altLang="ko-KR" sz="800" b="1" dirty="0" smtClean="0"/>
                        <a:t>Forced Convection Oven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온도 범위 </a:t>
                      </a:r>
                      <a:r>
                        <a:rPr lang="en-US" altLang="ko-KR" sz="800" b="1" kern="100" baseline="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: RT ~ 300</a:t>
                      </a:r>
                      <a:r>
                        <a:rPr lang="ko-KR" altLang="en-US" sz="800" b="1" kern="100" baseline="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℃</a:t>
                      </a:r>
                      <a:endParaRPr lang="en-US" altLang="ko-KR" sz="800" b="1" kern="100" baseline="0" dirty="0" smtClean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171450" indent="-171450" algn="l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err="1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승온</a:t>
                      </a:r>
                      <a:r>
                        <a:rPr lang="ko-KR" altLang="en-US" sz="800" b="1" kern="100" baseline="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방식 </a:t>
                      </a:r>
                      <a:r>
                        <a:rPr lang="en-US" altLang="ko-KR" sz="800" b="1" kern="100" baseline="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: 10 Program &amp; 10 Step </a:t>
                      </a:r>
                      <a:r>
                        <a:rPr lang="ko-KR" altLang="en-US" sz="800" b="1" kern="100" baseline="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온도 제어</a:t>
                      </a:r>
                      <a:endParaRPr lang="en-US" altLang="ko-KR" sz="800" b="1" kern="100" baseline="0" dirty="0" smtClean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Size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645 x 750 x 650mm</a:t>
                      </a: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4F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부품 개발실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7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C.Set</a:t>
                      </a:r>
                      <a:r>
                        <a:rPr lang="en-US" altLang="ko-KR" sz="800" b="1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Jig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Compression Set</a:t>
                      </a:r>
                      <a:endParaRPr lang="ko-KR" alt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Maker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: IT System (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주문제작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Name : Compression Set Test Jig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압축률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25% (2.6475mm)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측정 방식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ASTM D 395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재질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45C (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니켈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도금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/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표면 조도 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200nm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이하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4F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부품 개발실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669387"/>
                  </a:ext>
                </a:extLst>
              </a:tr>
            </a:tbl>
          </a:graphicData>
        </a:graphic>
      </p:graphicFrame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52000" y="18001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70" y="1868047"/>
            <a:ext cx="316635" cy="7146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r="19991"/>
          <a:stretch/>
        </p:blipFill>
        <p:spPr>
          <a:xfrm>
            <a:off x="7884368" y="3607455"/>
            <a:ext cx="360040" cy="7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3"/>
          <a:stretch/>
        </p:blipFill>
        <p:spPr>
          <a:xfrm>
            <a:off x="7396613" y="5373216"/>
            <a:ext cx="1371494" cy="720000"/>
          </a:xfrm>
          <a:prstGeom prst="rect">
            <a:avLst/>
          </a:prstGeom>
        </p:spPr>
      </p:pic>
      <p:pic>
        <p:nvPicPr>
          <p:cNvPr id="9" name="그림 8" descr="C:\Users\hcko\Desktop\358_1912\IMG_7656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04388" y="2748273"/>
            <a:ext cx="720000" cy="72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87" y="4489020"/>
            <a:ext cx="54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26323</TotalTime>
  <Words>5461</Words>
  <Application>Microsoft Office PowerPoint</Application>
  <PresentationFormat>화면 슬라이드 쇼(4:3)</PresentationFormat>
  <Paragraphs>1637</Paragraphs>
  <Slides>68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9" baseType="lpstr">
      <vt:lpstr>HY견고딕</vt:lpstr>
      <vt:lpstr>HY헤드라인M</vt:lpstr>
      <vt:lpstr>굴림</vt:lpstr>
      <vt:lpstr>나눔고딕</vt:lpstr>
      <vt:lpstr>맑은 고딕</vt:lpstr>
      <vt:lpstr>Arial</vt:lpstr>
      <vt:lpstr>Cambria Math</vt:lpstr>
      <vt:lpstr>Times New Roman</vt:lpstr>
      <vt:lpstr>Wingdings</vt:lpstr>
      <vt:lpstr>Office 테마</vt:lpstr>
      <vt:lpstr>프레젠테이션</vt:lpstr>
      <vt:lpstr>PowerPoint 프레젠테이션</vt:lpstr>
      <vt:lpstr>평가 SOP (Standard Operating Procedure)</vt:lpstr>
      <vt:lpstr>제정/개정 기록 </vt:lpstr>
      <vt:lpstr>평가 기간 &amp; 일정</vt:lpstr>
      <vt:lpstr>평가 SOP (Standard Operating Procedure)</vt:lpstr>
      <vt:lpstr>평가 SOP (Standard Operating Procedure)</vt:lpstr>
      <vt:lpstr>PowerPoint 프레젠테이션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설계 반영 항목</vt:lpstr>
      <vt:lpstr>검사 성적서 반영 항목</vt:lpstr>
      <vt:lpstr>장착 SOP (Standard Operating Procedure)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현수</dc:creator>
  <cp:lastModifiedBy>kkubunge</cp:lastModifiedBy>
  <cp:revision>571</cp:revision>
  <cp:lastPrinted>2019-04-11T06:03:50Z</cp:lastPrinted>
  <dcterms:created xsi:type="dcterms:W3CDTF">2015-10-12T02:28:34Z</dcterms:created>
  <dcterms:modified xsi:type="dcterms:W3CDTF">2019-05-25T05:22:37Z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D:\업무폴더\모듈개발팀(공통)\부품평가기준서\19년 부품평가기준서_(Sample).pptx</vt:lpwstr>
  </property>
</Properties>
</file>